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4" r:id="rId5"/>
    <p:sldId id="259" r:id="rId6"/>
    <p:sldId id="260" r:id="rId7"/>
    <p:sldId id="261" r:id="rId8"/>
    <p:sldId id="266" r:id="rId9"/>
    <p:sldId id="262" r:id="rId10"/>
    <p:sldId id="268" r:id="rId11"/>
    <p:sldId id="269" r:id="rId12"/>
    <p:sldId id="270" r:id="rId13"/>
    <p:sldId id="271" r:id="rId14"/>
    <p:sldId id="272" r:id="rId15"/>
    <p:sldId id="274" r:id="rId16"/>
    <p:sldId id="275" r:id="rId17"/>
    <p:sldId id="276" r:id="rId18"/>
    <p:sldId id="267" r:id="rId19"/>
    <p:sldId id="277" r:id="rId20"/>
    <p:sldId id="280" r:id="rId21"/>
    <p:sldId id="278" r:id="rId22"/>
    <p:sldId id="282" r:id="rId23"/>
    <p:sldId id="281" r:id="rId24"/>
    <p:sldId id="283" r:id="rId25"/>
    <p:sldId id="284" r:id="rId26"/>
    <p:sldId id="286" r:id="rId27"/>
    <p:sldId id="287" r:id="rId28"/>
    <p:sldId id="285" r:id="rId29"/>
    <p:sldId id="288" r:id="rId30"/>
    <p:sldId id="289" r:id="rId31"/>
    <p:sldId id="290" r:id="rId32"/>
    <p:sldId id="291" r:id="rId33"/>
    <p:sldId id="292" r:id="rId34"/>
    <p:sldId id="293" r:id="rId35"/>
    <p:sldId id="294" r:id="rId36"/>
    <p:sldId id="295" r:id="rId37"/>
    <p:sldId id="296" r:id="rId38"/>
    <p:sldId id="279" r:id="rId39"/>
    <p:sldId id="29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81"/>
    <p:restoredTop sz="96327"/>
  </p:normalViewPr>
  <p:slideViewPr>
    <p:cSldViewPr snapToGrid="0">
      <p:cViewPr varScale="1">
        <p:scale>
          <a:sx n="82" d="100"/>
          <a:sy n="82" d="100"/>
        </p:scale>
        <p:origin x="200"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DDE72AD-B391-4AD2-AA47-4837992121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39DA684-2D74-4B89-995A-B55E80932250}">
      <dgm:prSet/>
      <dgm:spPr/>
      <dgm:t>
        <a:bodyPr/>
        <a:lstStyle/>
        <a:p>
          <a:r>
            <a:rPr lang="en-IN"/>
            <a:t>We focus on quantum neural networks for medical image classification and implement two different methods: </a:t>
          </a:r>
          <a:endParaRPr lang="en-US"/>
        </a:p>
      </dgm:t>
    </dgm:pt>
    <dgm:pt modelId="{9555B5EB-8740-46D7-9918-0A0811901A01}" type="parTrans" cxnId="{ECAD1CBB-552F-4287-A5C5-F4583228C1B3}">
      <dgm:prSet/>
      <dgm:spPr/>
      <dgm:t>
        <a:bodyPr/>
        <a:lstStyle/>
        <a:p>
          <a:endParaRPr lang="en-US"/>
        </a:p>
      </dgm:t>
    </dgm:pt>
    <dgm:pt modelId="{434D658A-97B3-4A23-B9E4-1D779DC346AD}" type="sibTrans" cxnId="{ECAD1CBB-552F-4287-A5C5-F4583228C1B3}">
      <dgm:prSet/>
      <dgm:spPr/>
      <dgm:t>
        <a:bodyPr/>
        <a:lstStyle/>
        <a:p>
          <a:endParaRPr lang="en-US"/>
        </a:p>
      </dgm:t>
    </dgm:pt>
    <dgm:pt modelId="{7D40CFD9-6507-4FC5-A11F-243356F64D00}">
      <dgm:prSet/>
      <dgm:spPr/>
      <dgm:t>
        <a:bodyPr/>
        <a:lstStyle/>
        <a:p>
          <a:r>
            <a:rPr lang="en-IN"/>
            <a:t>the first uses quantum circuits to assist the training and inference of classical neural networks by adapting the work in [3, 21] to be amenable to current quantum hardware; </a:t>
          </a:r>
          <a:endParaRPr lang="en-US"/>
        </a:p>
      </dgm:t>
    </dgm:pt>
    <dgm:pt modelId="{FBD06629-9323-4CB5-849E-799042163A3C}" type="parTrans" cxnId="{1A0D4C60-B11F-4A1D-A8B4-A55C17090D88}">
      <dgm:prSet/>
      <dgm:spPr/>
      <dgm:t>
        <a:bodyPr/>
        <a:lstStyle/>
        <a:p>
          <a:endParaRPr lang="en-US"/>
        </a:p>
      </dgm:t>
    </dgm:pt>
    <dgm:pt modelId="{DBE4EAAE-2104-4119-BF6B-466E5069C357}" type="sibTrans" cxnId="{1A0D4C60-B11F-4A1D-A8B4-A55C17090D88}">
      <dgm:prSet/>
      <dgm:spPr/>
      <dgm:t>
        <a:bodyPr/>
        <a:lstStyle/>
        <a:p>
          <a:endParaRPr lang="en-US"/>
        </a:p>
      </dgm:t>
    </dgm:pt>
    <dgm:pt modelId="{8E42867F-6C64-4308-9FF8-846B981B41DD}">
      <dgm:prSet/>
      <dgm:spPr/>
      <dgm:t>
        <a:bodyPr/>
        <a:lstStyle/>
        <a:p>
          <a:r>
            <a:rPr lang="en-IN"/>
            <a:t>the second method builds on the recent work on quantum orthogonal neural networks [22], where quantum parametrized circuits are trained to enforce orthogonality of weight matrices.</a:t>
          </a:r>
          <a:endParaRPr lang="en-US"/>
        </a:p>
      </dgm:t>
    </dgm:pt>
    <dgm:pt modelId="{1A907DE5-3A06-4A27-8717-F8161207098F}" type="parTrans" cxnId="{B1607486-310C-492B-903C-3E6810DB80FC}">
      <dgm:prSet/>
      <dgm:spPr/>
      <dgm:t>
        <a:bodyPr/>
        <a:lstStyle/>
        <a:p>
          <a:endParaRPr lang="en-US"/>
        </a:p>
      </dgm:t>
    </dgm:pt>
    <dgm:pt modelId="{222AC561-E70F-40E7-8651-B17B6A5F2981}" type="sibTrans" cxnId="{B1607486-310C-492B-903C-3E6810DB80FC}">
      <dgm:prSet/>
      <dgm:spPr/>
      <dgm:t>
        <a:bodyPr/>
        <a:lstStyle/>
        <a:p>
          <a:endParaRPr lang="en-US"/>
        </a:p>
      </dgm:t>
    </dgm:pt>
    <dgm:pt modelId="{6E2267C3-178C-4BD0-AE58-595EEB3FA6F9}" type="pres">
      <dgm:prSet presAssocID="{CDDE72AD-B391-4AD2-AA47-4837992121A9}" presName="root" presStyleCnt="0">
        <dgm:presLayoutVars>
          <dgm:dir/>
          <dgm:resizeHandles val="exact"/>
        </dgm:presLayoutVars>
      </dgm:prSet>
      <dgm:spPr/>
    </dgm:pt>
    <dgm:pt modelId="{2A3E7FD2-AC21-4D72-8C5F-58F749E03E8E}" type="pres">
      <dgm:prSet presAssocID="{939DA684-2D74-4B89-995A-B55E80932250}" presName="compNode" presStyleCnt="0"/>
      <dgm:spPr/>
    </dgm:pt>
    <dgm:pt modelId="{90C949B1-C22E-4661-BB69-193CEE382F76}" type="pres">
      <dgm:prSet presAssocID="{939DA684-2D74-4B89-995A-B55E80932250}" presName="bgRect" presStyleLbl="bgShp" presStyleIdx="0" presStyleCnt="3"/>
      <dgm:spPr/>
    </dgm:pt>
    <dgm:pt modelId="{A232FA0E-99A6-48FA-9642-22D82BB6A5A6}" type="pres">
      <dgm:prSet presAssocID="{939DA684-2D74-4B89-995A-B55E809322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3722730A-E408-425D-91DC-F59104AE9C03}" type="pres">
      <dgm:prSet presAssocID="{939DA684-2D74-4B89-995A-B55E80932250}" presName="spaceRect" presStyleCnt="0"/>
      <dgm:spPr/>
    </dgm:pt>
    <dgm:pt modelId="{2F20848E-D784-48F2-8613-6495924F8923}" type="pres">
      <dgm:prSet presAssocID="{939DA684-2D74-4B89-995A-B55E80932250}" presName="parTx" presStyleLbl="revTx" presStyleIdx="0" presStyleCnt="3">
        <dgm:presLayoutVars>
          <dgm:chMax val="0"/>
          <dgm:chPref val="0"/>
        </dgm:presLayoutVars>
      </dgm:prSet>
      <dgm:spPr/>
    </dgm:pt>
    <dgm:pt modelId="{9B6B8DB3-9C56-4349-B9CB-50AB2CEED558}" type="pres">
      <dgm:prSet presAssocID="{434D658A-97B3-4A23-B9E4-1D779DC346AD}" presName="sibTrans" presStyleCnt="0"/>
      <dgm:spPr/>
    </dgm:pt>
    <dgm:pt modelId="{15F6BD37-B146-4459-9FC3-F5BDBEA62832}" type="pres">
      <dgm:prSet presAssocID="{7D40CFD9-6507-4FC5-A11F-243356F64D00}" presName="compNode" presStyleCnt="0"/>
      <dgm:spPr/>
    </dgm:pt>
    <dgm:pt modelId="{CB262FCB-F8CF-4485-8E2F-BDC8CB95FF93}" type="pres">
      <dgm:prSet presAssocID="{7D40CFD9-6507-4FC5-A11F-243356F64D00}" presName="bgRect" presStyleLbl="bgShp" presStyleIdx="1" presStyleCnt="3"/>
      <dgm:spPr/>
    </dgm:pt>
    <dgm:pt modelId="{6E2E1755-61AC-4B78-881B-A359671ACB19}" type="pres">
      <dgm:prSet presAssocID="{7D40CFD9-6507-4FC5-A11F-243356F64D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CBF51E4-11B0-496C-806D-9D82D1B62FAA}" type="pres">
      <dgm:prSet presAssocID="{7D40CFD9-6507-4FC5-A11F-243356F64D00}" presName="spaceRect" presStyleCnt="0"/>
      <dgm:spPr/>
    </dgm:pt>
    <dgm:pt modelId="{F1356B63-2BF6-4A06-9AA9-2C1F12E459EE}" type="pres">
      <dgm:prSet presAssocID="{7D40CFD9-6507-4FC5-A11F-243356F64D00}" presName="parTx" presStyleLbl="revTx" presStyleIdx="1" presStyleCnt="3">
        <dgm:presLayoutVars>
          <dgm:chMax val="0"/>
          <dgm:chPref val="0"/>
        </dgm:presLayoutVars>
      </dgm:prSet>
      <dgm:spPr/>
    </dgm:pt>
    <dgm:pt modelId="{44EF51E3-7FEB-449B-B1D2-708946AB00D7}" type="pres">
      <dgm:prSet presAssocID="{DBE4EAAE-2104-4119-BF6B-466E5069C357}" presName="sibTrans" presStyleCnt="0"/>
      <dgm:spPr/>
    </dgm:pt>
    <dgm:pt modelId="{22646BE7-CA24-48E9-80E5-64EBC06A1100}" type="pres">
      <dgm:prSet presAssocID="{8E42867F-6C64-4308-9FF8-846B981B41DD}" presName="compNode" presStyleCnt="0"/>
      <dgm:spPr/>
    </dgm:pt>
    <dgm:pt modelId="{4D9743FD-B6CA-4EC9-B7DC-255CF96D5822}" type="pres">
      <dgm:prSet presAssocID="{8E42867F-6C64-4308-9FF8-846B981B41DD}" presName="bgRect" presStyleLbl="bgShp" presStyleIdx="2" presStyleCnt="3"/>
      <dgm:spPr/>
    </dgm:pt>
    <dgm:pt modelId="{702710EC-5745-464F-A2BC-E6322EC25D4C}" type="pres">
      <dgm:prSet presAssocID="{8E42867F-6C64-4308-9FF8-846B981B41D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tom"/>
        </a:ext>
      </dgm:extLst>
    </dgm:pt>
    <dgm:pt modelId="{C04067A8-87CA-4797-B9DA-903C87F1624E}" type="pres">
      <dgm:prSet presAssocID="{8E42867F-6C64-4308-9FF8-846B981B41DD}" presName="spaceRect" presStyleCnt="0"/>
      <dgm:spPr/>
    </dgm:pt>
    <dgm:pt modelId="{FEAF0D8B-BDA5-47C9-A0E6-13D9460C107E}" type="pres">
      <dgm:prSet presAssocID="{8E42867F-6C64-4308-9FF8-846B981B41DD}" presName="parTx" presStyleLbl="revTx" presStyleIdx="2" presStyleCnt="3">
        <dgm:presLayoutVars>
          <dgm:chMax val="0"/>
          <dgm:chPref val="0"/>
        </dgm:presLayoutVars>
      </dgm:prSet>
      <dgm:spPr/>
    </dgm:pt>
  </dgm:ptLst>
  <dgm:cxnLst>
    <dgm:cxn modelId="{BC27E115-F75D-48F0-BBF0-D6BC03B8063B}" type="presOf" srcId="{8E42867F-6C64-4308-9FF8-846B981B41DD}" destId="{FEAF0D8B-BDA5-47C9-A0E6-13D9460C107E}" srcOrd="0" destOrd="0" presId="urn:microsoft.com/office/officeart/2018/2/layout/IconVerticalSolidList"/>
    <dgm:cxn modelId="{1A0D4C60-B11F-4A1D-A8B4-A55C17090D88}" srcId="{CDDE72AD-B391-4AD2-AA47-4837992121A9}" destId="{7D40CFD9-6507-4FC5-A11F-243356F64D00}" srcOrd="1" destOrd="0" parTransId="{FBD06629-9323-4CB5-849E-799042163A3C}" sibTransId="{DBE4EAAE-2104-4119-BF6B-466E5069C357}"/>
    <dgm:cxn modelId="{9535F26F-4DDF-4AFF-803B-DB35F42CADF6}" type="presOf" srcId="{7D40CFD9-6507-4FC5-A11F-243356F64D00}" destId="{F1356B63-2BF6-4A06-9AA9-2C1F12E459EE}" srcOrd="0" destOrd="0" presId="urn:microsoft.com/office/officeart/2018/2/layout/IconVerticalSolidList"/>
    <dgm:cxn modelId="{B1607486-310C-492B-903C-3E6810DB80FC}" srcId="{CDDE72AD-B391-4AD2-AA47-4837992121A9}" destId="{8E42867F-6C64-4308-9FF8-846B981B41DD}" srcOrd="2" destOrd="0" parTransId="{1A907DE5-3A06-4A27-8717-F8161207098F}" sibTransId="{222AC561-E70F-40E7-8651-B17B6A5F2981}"/>
    <dgm:cxn modelId="{FD00ED99-0347-4608-B7FC-DD815E1B8A04}" type="presOf" srcId="{CDDE72AD-B391-4AD2-AA47-4837992121A9}" destId="{6E2267C3-178C-4BD0-AE58-595EEB3FA6F9}" srcOrd="0" destOrd="0" presId="urn:microsoft.com/office/officeart/2018/2/layout/IconVerticalSolidList"/>
    <dgm:cxn modelId="{ECAD1CBB-552F-4287-A5C5-F4583228C1B3}" srcId="{CDDE72AD-B391-4AD2-AA47-4837992121A9}" destId="{939DA684-2D74-4B89-995A-B55E80932250}" srcOrd="0" destOrd="0" parTransId="{9555B5EB-8740-46D7-9918-0A0811901A01}" sibTransId="{434D658A-97B3-4A23-B9E4-1D779DC346AD}"/>
    <dgm:cxn modelId="{D3FE06E3-F801-43DB-93E7-58F54D517B64}" type="presOf" srcId="{939DA684-2D74-4B89-995A-B55E80932250}" destId="{2F20848E-D784-48F2-8613-6495924F8923}" srcOrd="0" destOrd="0" presId="urn:microsoft.com/office/officeart/2018/2/layout/IconVerticalSolidList"/>
    <dgm:cxn modelId="{42A41C41-F2A0-46AC-9FF1-EAD2F8614C5C}" type="presParOf" srcId="{6E2267C3-178C-4BD0-AE58-595EEB3FA6F9}" destId="{2A3E7FD2-AC21-4D72-8C5F-58F749E03E8E}" srcOrd="0" destOrd="0" presId="urn:microsoft.com/office/officeart/2018/2/layout/IconVerticalSolidList"/>
    <dgm:cxn modelId="{499D6616-08B2-4C9B-BADA-1E8211D0C033}" type="presParOf" srcId="{2A3E7FD2-AC21-4D72-8C5F-58F749E03E8E}" destId="{90C949B1-C22E-4661-BB69-193CEE382F76}" srcOrd="0" destOrd="0" presId="urn:microsoft.com/office/officeart/2018/2/layout/IconVerticalSolidList"/>
    <dgm:cxn modelId="{CC3292BF-E950-405C-A9C1-732ACDBC44A8}" type="presParOf" srcId="{2A3E7FD2-AC21-4D72-8C5F-58F749E03E8E}" destId="{A232FA0E-99A6-48FA-9642-22D82BB6A5A6}" srcOrd="1" destOrd="0" presId="urn:microsoft.com/office/officeart/2018/2/layout/IconVerticalSolidList"/>
    <dgm:cxn modelId="{2F93EEA4-712E-4FA9-8043-CFE1E4B20702}" type="presParOf" srcId="{2A3E7FD2-AC21-4D72-8C5F-58F749E03E8E}" destId="{3722730A-E408-425D-91DC-F59104AE9C03}" srcOrd="2" destOrd="0" presId="urn:microsoft.com/office/officeart/2018/2/layout/IconVerticalSolidList"/>
    <dgm:cxn modelId="{FD9A88AC-29F9-4B1D-9DBC-93F08D5FE8BC}" type="presParOf" srcId="{2A3E7FD2-AC21-4D72-8C5F-58F749E03E8E}" destId="{2F20848E-D784-48F2-8613-6495924F8923}" srcOrd="3" destOrd="0" presId="urn:microsoft.com/office/officeart/2018/2/layout/IconVerticalSolidList"/>
    <dgm:cxn modelId="{F91A12C1-1036-435E-BC9A-0B7AD71B8961}" type="presParOf" srcId="{6E2267C3-178C-4BD0-AE58-595EEB3FA6F9}" destId="{9B6B8DB3-9C56-4349-B9CB-50AB2CEED558}" srcOrd="1" destOrd="0" presId="urn:microsoft.com/office/officeart/2018/2/layout/IconVerticalSolidList"/>
    <dgm:cxn modelId="{A66992E5-6075-4E8E-874E-B6C144AE7521}" type="presParOf" srcId="{6E2267C3-178C-4BD0-AE58-595EEB3FA6F9}" destId="{15F6BD37-B146-4459-9FC3-F5BDBEA62832}" srcOrd="2" destOrd="0" presId="urn:microsoft.com/office/officeart/2018/2/layout/IconVerticalSolidList"/>
    <dgm:cxn modelId="{13BC9BD9-A114-4648-9C68-978F0DC9BFA5}" type="presParOf" srcId="{15F6BD37-B146-4459-9FC3-F5BDBEA62832}" destId="{CB262FCB-F8CF-4485-8E2F-BDC8CB95FF93}" srcOrd="0" destOrd="0" presId="urn:microsoft.com/office/officeart/2018/2/layout/IconVerticalSolidList"/>
    <dgm:cxn modelId="{392BE265-BAC0-4A44-B037-15BDA7ED5DA9}" type="presParOf" srcId="{15F6BD37-B146-4459-9FC3-F5BDBEA62832}" destId="{6E2E1755-61AC-4B78-881B-A359671ACB19}" srcOrd="1" destOrd="0" presId="urn:microsoft.com/office/officeart/2018/2/layout/IconVerticalSolidList"/>
    <dgm:cxn modelId="{AA2F881D-1B05-4E7A-969B-F55EB0C2AE5B}" type="presParOf" srcId="{15F6BD37-B146-4459-9FC3-F5BDBEA62832}" destId="{7CBF51E4-11B0-496C-806D-9D82D1B62FAA}" srcOrd="2" destOrd="0" presId="urn:microsoft.com/office/officeart/2018/2/layout/IconVerticalSolidList"/>
    <dgm:cxn modelId="{B1EBED1B-A794-4A0F-98CB-BFAAE662D7AA}" type="presParOf" srcId="{15F6BD37-B146-4459-9FC3-F5BDBEA62832}" destId="{F1356B63-2BF6-4A06-9AA9-2C1F12E459EE}" srcOrd="3" destOrd="0" presId="urn:microsoft.com/office/officeart/2018/2/layout/IconVerticalSolidList"/>
    <dgm:cxn modelId="{45BCCE3F-88EA-4B97-95B0-E987C9CB0BB5}" type="presParOf" srcId="{6E2267C3-178C-4BD0-AE58-595EEB3FA6F9}" destId="{44EF51E3-7FEB-449B-B1D2-708946AB00D7}" srcOrd="3" destOrd="0" presId="urn:microsoft.com/office/officeart/2018/2/layout/IconVerticalSolidList"/>
    <dgm:cxn modelId="{D324DBA8-899B-4925-B03E-57591CF2C341}" type="presParOf" srcId="{6E2267C3-178C-4BD0-AE58-595EEB3FA6F9}" destId="{22646BE7-CA24-48E9-80E5-64EBC06A1100}" srcOrd="4" destOrd="0" presId="urn:microsoft.com/office/officeart/2018/2/layout/IconVerticalSolidList"/>
    <dgm:cxn modelId="{69544D48-3B38-44CE-9739-1D8A39DF27BE}" type="presParOf" srcId="{22646BE7-CA24-48E9-80E5-64EBC06A1100}" destId="{4D9743FD-B6CA-4EC9-B7DC-255CF96D5822}" srcOrd="0" destOrd="0" presId="urn:microsoft.com/office/officeart/2018/2/layout/IconVerticalSolidList"/>
    <dgm:cxn modelId="{02FA620C-5B00-4D0A-9E78-1C1295A50A6B}" type="presParOf" srcId="{22646BE7-CA24-48E9-80E5-64EBC06A1100}" destId="{702710EC-5745-464F-A2BC-E6322EC25D4C}" srcOrd="1" destOrd="0" presId="urn:microsoft.com/office/officeart/2018/2/layout/IconVerticalSolidList"/>
    <dgm:cxn modelId="{8CF3BE63-B416-4A17-B9FF-02F756B75ECC}" type="presParOf" srcId="{22646BE7-CA24-48E9-80E5-64EBC06A1100}" destId="{C04067A8-87CA-4797-B9DA-903C87F1624E}" srcOrd="2" destOrd="0" presId="urn:microsoft.com/office/officeart/2018/2/layout/IconVerticalSolidList"/>
    <dgm:cxn modelId="{EB6E5C11-51C3-495B-BACB-4B4BE0AD1B40}" type="presParOf" srcId="{22646BE7-CA24-48E9-80E5-64EBC06A1100}" destId="{FEAF0D8B-BDA5-47C9-A0E6-13D9460C10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949B1-C22E-4661-BB69-193CEE382F76}">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32FA0E-99A6-48FA-9642-22D82BB6A5A6}">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20848E-D784-48F2-8613-6495924F8923}">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We focus on quantum neural networks for medical image classification and implement two different methods: </a:t>
          </a:r>
          <a:endParaRPr lang="en-US" sz="2300" kern="1200"/>
        </a:p>
      </dsp:txBody>
      <dsp:txXfrm>
        <a:off x="1437631" y="531"/>
        <a:ext cx="9077968" cy="1244702"/>
      </dsp:txXfrm>
    </dsp:sp>
    <dsp:sp modelId="{CB262FCB-F8CF-4485-8E2F-BDC8CB95FF93}">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2E1755-61AC-4B78-881B-A359671ACB19}">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356B63-2BF6-4A06-9AA9-2C1F12E459EE}">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the first uses quantum circuits to assist the training and inference of classical neural networks by adapting the work in [3, 21] to be amenable to current quantum hardware; </a:t>
          </a:r>
          <a:endParaRPr lang="en-US" sz="2300" kern="1200"/>
        </a:p>
      </dsp:txBody>
      <dsp:txXfrm>
        <a:off x="1437631" y="1556410"/>
        <a:ext cx="9077968" cy="1244702"/>
      </dsp:txXfrm>
    </dsp:sp>
    <dsp:sp modelId="{4D9743FD-B6CA-4EC9-B7DC-255CF96D5822}">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710EC-5745-464F-A2BC-E6322EC25D4C}">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AF0D8B-BDA5-47C9-A0E6-13D9460C107E}">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the second method builds on the recent work on quantum orthogonal neural networks [22], where quantum parametrized circuits are trained to enforce orthogonality of weight matrices.</a:t>
          </a:r>
          <a:endParaRPr lang="en-US" sz="2300" kern="1200"/>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B399-7BDE-A756-D5B4-824C8B5821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D7C3164-B088-039B-3DE2-7A3071F3E6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724A406-3058-B0C3-1131-3D78C56E3B97}"/>
              </a:ext>
            </a:extLst>
          </p:cNvPr>
          <p:cNvSpPr>
            <a:spLocks noGrp="1"/>
          </p:cNvSpPr>
          <p:nvPr>
            <p:ph type="dt" sz="half" idx="10"/>
          </p:nvPr>
        </p:nvSpPr>
        <p:spPr/>
        <p:txBody>
          <a:bodyPr/>
          <a:lstStyle/>
          <a:p>
            <a:fld id="{23F85CE7-78D6-154B-979D-70717F64CAFF}" type="datetimeFigureOut">
              <a:rPr lang="en-US" smtClean="0"/>
              <a:t>5/6/23</a:t>
            </a:fld>
            <a:endParaRPr lang="en-US"/>
          </a:p>
        </p:txBody>
      </p:sp>
      <p:sp>
        <p:nvSpPr>
          <p:cNvPr id="5" name="Footer Placeholder 4">
            <a:extLst>
              <a:ext uri="{FF2B5EF4-FFF2-40B4-BE49-F238E27FC236}">
                <a16:creationId xmlns:a16="http://schemas.microsoft.com/office/drawing/2014/main" id="{7691B374-A984-8430-2AD2-36FC37AC0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07B9B-DCC9-AE6E-0134-383E459C4A1B}"/>
              </a:ext>
            </a:extLst>
          </p:cNvPr>
          <p:cNvSpPr>
            <a:spLocks noGrp="1"/>
          </p:cNvSpPr>
          <p:nvPr>
            <p:ph type="sldNum" sz="quarter" idx="12"/>
          </p:nvPr>
        </p:nvSpPr>
        <p:spPr/>
        <p:txBody>
          <a:bodyPr/>
          <a:lstStyle/>
          <a:p>
            <a:fld id="{25E5CCE6-E164-6C46-A0EB-5C889472D6AC}" type="slidenum">
              <a:rPr lang="en-US" smtClean="0"/>
              <a:t>‹#›</a:t>
            </a:fld>
            <a:endParaRPr lang="en-US"/>
          </a:p>
        </p:txBody>
      </p:sp>
    </p:spTree>
    <p:extLst>
      <p:ext uri="{BB962C8B-B14F-4D97-AF65-F5344CB8AC3E}">
        <p14:creationId xmlns:p14="http://schemas.microsoft.com/office/powerpoint/2010/main" val="3398011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E4B5-A331-7C88-1B51-5040059C962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ABCC6B5-32AD-AF0A-9A10-F9D8AE293C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179EC0-904F-A604-FD3F-7E16CBCBDF6A}"/>
              </a:ext>
            </a:extLst>
          </p:cNvPr>
          <p:cNvSpPr>
            <a:spLocks noGrp="1"/>
          </p:cNvSpPr>
          <p:nvPr>
            <p:ph type="dt" sz="half" idx="10"/>
          </p:nvPr>
        </p:nvSpPr>
        <p:spPr/>
        <p:txBody>
          <a:bodyPr/>
          <a:lstStyle/>
          <a:p>
            <a:fld id="{23F85CE7-78D6-154B-979D-70717F64CAFF}" type="datetimeFigureOut">
              <a:rPr lang="en-US" smtClean="0"/>
              <a:t>5/6/23</a:t>
            </a:fld>
            <a:endParaRPr lang="en-US"/>
          </a:p>
        </p:txBody>
      </p:sp>
      <p:sp>
        <p:nvSpPr>
          <p:cNvPr id="5" name="Footer Placeholder 4">
            <a:extLst>
              <a:ext uri="{FF2B5EF4-FFF2-40B4-BE49-F238E27FC236}">
                <a16:creationId xmlns:a16="http://schemas.microsoft.com/office/drawing/2014/main" id="{CA48E36C-795C-B21C-2F3F-FCBC6F1B0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A2403-160B-6D4E-7FFC-678B53038B2D}"/>
              </a:ext>
            </a:extLst>
          </p:cNvPr>
          <p:cNvSpPr>
            <a:spLocks noGrp="1"/>
          </p:cNvSpPr>
          <p:nvPr>
            <p:ph type="sldNum" sz="quarter" idx="12"/>
          </p:nvPr>
        </p:nvSpPr>
        <p:spPr/>
        <p:txBody>
          <a:bodyPr/>
          <a:lstStyle/>
          <a:p>
            <a:fld id="{25E5CCE6-E164-6C46-A0EB-5C889472D6AC}" type="slidenum">
              <a:rPr lang="en-US" smtClean="0"/>
              <a:t>‹#›</a:t>
            </a:fld>
            <a:endParaRPr lang="en-US"/>
          </a:p>
        </p:txBody>
      </p:sp>
    </p:spTree>
    <p:extLst>
      <p:ext uri="{BB962C8B-B14F-4D97-AF65-F5344CB8AC3E}">
        <p14:creationId xmlns:p14="http://schemas.microsoft.com/office/powerpoint/2010/main" val="2231648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FA8E52-B4A4-598E-CF7A-DA1FCC08536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572F0C7-EA9E-A08B-0174-E091DA48C06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08C025-63F5-7C21-C9AA-100BA07BAB8B}"/>
              </a:ext>
            </a:extLst>
          </p:cNvPr>
          <p:cNvSpPr>
            <a:spLocks noGrp="1"/>
          </p:cNvSpPr>
          <p:nvPr>
            <p:ph type="dt" sz="half" idx="10"/>
          </p:nvPr>
        </p:nvSpPr>
        <p:spPr/>
        <p:txBody>
          <a:bodyPr/>
          <a:lstStyle/>
          <a:p>
            <a:fld id="{23F85CE7-78D6-154B-979D-70717F64CAFF}" type="datetimeFigureOut">
              <a:rPr lang="en-US" smtClean="0"/>
              <a:t>5/6/23</a:t>
            </a:fld>
            <a:endParaRPr lang="en-US"/>
          </a:p>
        </p:txBody>
      </p:sp>
      <p:sp>
        <p:nvSpPr>
          <p:cNvPr id="5" name="Footer Placeholder 4">
            <a:extLst>
              <a:ext uri="{FF2B5EF4-FFF2-40B4-BE49-F238E27FC236}">
                <a16:creationId xmlns:a16="http://schemas.microsoft.com/office/drawing/2014/main" id="{6820FE29-13FC-4C00-B2B6-B1A6109B2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961AF-E3A8-15EF-9ABB-8C124F566936}"/>
              </a:ext>
            </a:extLst>
          </p:cNvPr>
          <p:cNvSpPr>
            <a:spLocks noGrp="1"/>
          </p:cNvSpPr>
          <p:nvPr>
            <p:ph type="sldNum" sz="quarter" idx="12"/>
          </p:nvPr>
        </p:nvSpPr>
        <p:spPr/>
        <p:txBody>
          <a:bodyPr/>
          <a:lstStyle/>
          <a:p>
            <a:fld id="{25E5CCE6-E164-6C46-A0EB-5C889472D6AC}" type="slidenum">
              <a:rPr lang="en-US" smtClean="0"/>
              <a:t>‹#›</a:t>
            </a:fld>
            <a:endParaRPr lang="en-US"/>
          </a:p>
        </p:txBody>
      </p:sp>
    </p:spTree>
    <p:extLst>
      <p:ext uri="{BB962C8B-B14F-4D97-AF65-F5344CB8AC3E}">
        <p14:creationId xmlns:p14="http://schemas.microsoft.com/office/powerpoint/2010/main" val="3463099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5D27-7BB0-33BD-F2B6-BB7E5A3CAFD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FB562E-ECD1-B008-BDA9-98501ED58EA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29BAAA6-9E3D-83B2-68DB-71528B5C88BD}"/>
              </a:ext>
            </a:extLst>
          </p:cNvPr>
          <p:cNvSpPr>
            <a:spLocks noGrp="1"/>
          </p:cNvSpPr>
          <p:nvPr>
            <p:ph type="dt" sz="half" idx="10"/>
          </p:nvPr>
        </p:nvSpPr>
        <p:spPr/>
        <p:txBody>
          <a:bodyPr/>
          <a:lstStyle/>
          <a:p>
            <a:fld id="{23F85CE7-78D6-154B-979D-70717F64CAFF}" type="datetimeFigureOut">
              <a:rPr lang="en-US" smtClean="0"/>
              <a:t>5/6/23</a:t>
            </a:fld>
            <a:endParaRPr lang="en-US"/>
          </a:p>
        </p:txBody>
      </p:sp>
      <p:sp>
        <p:nvSpPr>
          <p:cNvPr id="5" name="Footer Placeholder 4">
            <a:extLst>
              <a:ext uri="{FF2B5EF4-FFF2-40B4-BE49-F238E27FC236}">
                <a16:creationId xmlns:a16="http://schemas.microsoft.com/office/drawing/2014/main" id="{06727170-5E7A-80D7-5AEA-90C439F2EB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FFE49-31D9-7B54-8DED-338EE4D3B850}"/>
              </a:ext>
            </a:extLst>
          </p:cNvPr>
          <p:cNvSpPr>
            <a:spLocks noGrp="1"/>
          </p:cNvSpPr>
          <p:nvPr>
            <p:ph type="sldNum" sz="quarter" idx="12"/>
          </p:nvPr>
        </p:nvSpPr>
        <p:spPr/>
        <p:txBody>
          <a:bodyPr/>
          <a:lstStyle/>
          <a:p>
            <a:fld id="{25E5CCE6-E164-6C46-A0EB-5C889472D6AC}" type="slidenum">
              <a:rPr lang="en-US" smtClean="0"/>
              <a:t>‹#›</a:t>
            </a:fld>
            <a:endParaRPr lang="en-US"/>
          </a:p>
        </p:txBody>
      </p:sp>
    </p:spTree>
    <p:extLst>
      <p:ext uri="{BB962C8B-B14F-4D97-AF65-F5344CB8AC3E}">
        <p14:creationId xmlns:p14="http://schemas.microsoft.com/office/powerpoint/2010/main" val="3642228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AD15-847E-3624-AB83-768A7249A7C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9EB8DBA-A2AA-D50C-B575-7EDB63B9F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73FDD14-CABA-AF4A-FD9B-7F211B978FC5}"/>
              </a:ext>
            </a:extLst>
          </p:cNvPr>
          <p:cNvSpPr>
            <a:spLocks noGrp="1"/>
          </p:cNvSpPr>
          <p:nvPr>
            <p:ph type="dt" sz="half" idx="10"/>
          </p:nvPr>
        </p:nvSpPr>
        <p:spPr/>
        <p:txBody>
          <a:bodyPr/>
          <a:lstStyle/>
          <a:p>
            <a:fld id="{23F85CE7-78D6-154B-979D-70717F64CAFF}" type="datetimeFigureOut">
              <a:rPr lang="en-US" smtClean="0"/>
              <a:t>5/6/23</a:t>
            </a:fld>
            <a:endParaRPr lang="en-US"/>
          </a:p>
        </p:txBody>
      </p:sp>
      <p:sp>
        <p:nvSpPr>
          <p:cNvPr id="5" name="Footer Placeholder 4">
            <a:extLst>
              <a:ext uri="{FF2B5EF4-FFF2-40B4-BE49-F238E27FC236}">
                <a16:creationId xmlns:a16="http://schemas.microsoft.com/office/drawing/2014/main" id="{AE8DD796-A1D3-D8DA-A20D-5A0D6BB75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86BB8-540F-4C63-D25F-5379531101D1}"/>
              </a:ext>
            </a:extLst>
          </p:cNvPr>
          <p:cNvSpPr>
            <a:spLocks noGrp="1"/>
          </p:cNvSpPr>
          <p:nvPr>
            <p:ph type="sldNum" sz="quarter" idx="12"/>
          </p:nvPr>
        </p:nvSpPr>
        <p:spPr/>
        <p:txBody>
          <a:bodyPr/>
          <a:lstStyle/>
          <a:p>
            <a:fld id="{25E5CCE6-E164-6C46-A0EB-5C889472D6AC}" type="slidenum">
              <a:rPr lang="en-US" smtClean="0"/>
              <a:t>‹#›</a:t>
            </a:fld>
            <a:endParaRPr lang="en-US"/>
          </a:p>
        </p:txBody>
      </p:sp>
    </p:spTree>
    <p:extLst>
      <p:ext uri="{BB962C8B-B14F-4D97-AF65-F5344CB8AC3E}">
        <p14:creationId xmlns:p14="http://schemas.microsoft.com/office/powerpoint/2010/main" val="919550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B329-A744-0FEF-1F86-DFBBE0A4E65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E8FF893-DDC1-C0B2-090F-7A6AA9D7979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7475D62-3231-CEF1-A98D-E8C97F3B03C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284746F-0B86-184E-C190-D15E2012538F}"/>
              </a:ext>
            </a:extLst>
          </p:cNvPr>
          <p:cNvSpPr>
            <a:spLocks noGrp="1"/>
          </p:cNvSpPr>
          <p:nvPr>
            <p:ph type="dt" sz="half" idx="10"/>
          </p:nvPr>
        </p:nvSpPr>
        <p:spPr/>
        <p:txBody>
          <a:bodyPr/>
          <a:lstStyle/>
          <a:p>
            <a:fld id="{23F85CE7-78D6-154B-979D-70717F64CAFF}" type="datetimeFigureOut">
              <a:rPr lang="en-US" smtClean="0"/>
              <a:t>5/6/23</a:t>
            </a:fld>
            <a:endParaRPr lang="en-US"/>
          </a:p>
        </p:txBody>
      </p:sp>
      <p:sp>
        <p:nvSpPr>
          <p:cNvPr id="6" name="Footer Placeholder 5">
            <a:extLst>
              <a:ext uri="{FF2B5EF4-FFF2-40B4-BE49-F238E27FC236}">
                <a16:creationId xmlns:a16="http://schemas.microsoft.com/office/drawing/2014/main" id="{6FC1FD4B-8083-8776-3B4F-CC8790A2F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E26D3-16EC-8742-6256-6FC028177811}"/>
              </a:ext>
            </a:extLst>
          </p:cNvPr>
          <p:cNvSpPr>
            <a:spLocks noGrp="1"/>
          </p:cNvSpPr>
          <p:nvPr>
            <p:ph type="sldNum" sz="quarter" idx="12"/>
          </p:nvPr>
        </p:nvSpPr>
        <p:spPr/>
        <p:txBody>
          <a:bodyPr/>
          <a:lstStyle/>
          <a:p>
            <a:fld id="{25E5CCE6-E164-6C46-A0EB-5C889472D6AC}" type="slidenum">
              <a:rPr lang="en-US" smtClean="0"/>
              <a:t>‹#›</a:t>
            </a:fld>
            <a:endParaRPr lang="en-US"/>
          </a:p>
        </p:txBody>
      </p:sp>
    </p:spTree>
    <p:extLst>
      <p:ext uri="{BB962C8B-B14F-4D97-AF65-F5344CB8AC3E}">
        <p14:creationId xmlns:p14="http://schemas.microsoft.com/office/powerpoint/2010/main" val="3812970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A483-C399-69EC-57AD-53084CFFA5C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F100DC8-85FF-AAF9-B9BE-416A94FD67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AD30DA8-C424-376C-F764-3F4F491E7B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160DAFB-A684-2331-1C61-9A07FA74B3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6FF91B8-25A4-EA2F-809C-3F0A54517DF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861812B-AD71-C807-B40C-910138089649}"/>
              </a:ext>
            </a:extLst>
          </p:cNvPr>
          <p:cNvSpPr>
            <a:spLocks noGrp="1"/>
          </p:cNvSpPr>
          <p:nvPr>
            <p:ph type="dt" sz="half" idx="10"/>
          </p:nvPr>
        </p:nvSpPr>
        <p:spPr/>
        <p:txBody>
          <a:bodyPr/>
          <a:lstStyle/>
          <a:p>
            <a:fld id="{23F85CE7-78D6-154B-979D-70717F64CAFF}" type="datetimeFigureOut">
              <a:rPr lang="en-US" smtClean="0"/>
              <a:t>5/6/23</a:t>
            </a:fld>
            <a:endParaRPr lang="en-US"/>
          </a:p>
        </p:txBody>
      </p:sp>
      <p:sp>
        <p:nvSpPr>
          <p:cNvPr id="8" name="Footer Placeholder 7">
            <a:extLst>
              <a:ext uri="{FF2B5EF4-FFF2-40B4-BE49-F238E27FC236}">
                <a16:creationId xmlns:a16="http://schemas.microsoft.com/office/drawing/2014/main" id="{CE90F15F-929B-61ED-975F-512DE57B83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5D5099-44A2-FACF-9436-55C067A52F49}"/>
              </a:ext>
            </a:extLst>
          </p:cNvPr>
          <p:cNvSpPr>
            <a:spLocks noGrp="1"/>
          </p:cNvSpPr>
          <p:nvPr>
            <p:ph type="sldNum" sz="quarter" idx="12"/>
          </p:nvPr>
        </p:nvSpPr>
        <p:spPr/>
        <p:txBody>
          <a:bodyPr/>
          <a:lstStyle/>
          <a:p>
            <a:fld id="{25E5CCE6-E164-6C46-A0EB-5C889472D6AC}" type="slidenum">
              <a:rPr lang="en-US" smtClean="0"/>
              <a:t>‹#›</a:t>
            </a:fld>
            <a:endParaRPr lang="en-US"/>
          </a:p>
        </p:txBody>
      </p:sp>
    </p:spTree>
    <p:extLst>
      <p:ext uri="{BB962C8B-B14F-4D97-AF65-F5344CB8AC3E}">
        <p14:creationId xmlns:p14="http://schemas.microsoft.com/office/powerpoint/2010/main" val="592230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1FB0C-DE08-FA72-D053-4B1C631FFB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6E68BF7-FD22-F0EF-7C27-43D9EE862293}"/>
              </a:ext>
            </a:extLst>
          </p:cNvPr>
          <p:cNvSpPr>
            <a:spLocks noGrp="1"/>
          </p:cNvSpPr>
          <p:nvPr>
            <p:ph type="dt" sz="half" idx="10"/>
          </p:nvPr>
        </p:nvSpPr>
        <p:spPr/>
        <p:txBody>
          <a:bodyPr/>
          <a:lstStyle/>
          <a:p>
            <a:fld id="{23F85CE7-78D6-154B-979D-70717F64CAFF}" type="datetimeFigureOut">
              <a:rPr lang="en-US" smtClean="0"/>
              <a:t>5/6/23</a:t>
            </a:fld>
            <a:endParaRPr lang="en-US"/>
          </a:p>
        </p:txBody>
      </p:sp>
      <p:sp>
        <p:nvSpPr>
          <p:cNvPr id="4" name="Footer Placeholder 3">
            <a:extLst>
              <a:ext uri="{FF2B5EF4-FFF2-40B4-BE49-F238E27FC236}">
                <a16:creationId xmlns:a16="http://schemas.microsoft.com/office/drawing/2014/main" id="{0648E75D-BA22-DC53-2518-9B71B7D6C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E7D5FC-CFBE-0445-0890-F451A55083FE}"/>
              </a:ext>
            </a:extLst>
          </p:cNvPr>
          <p:cNvSpPr>
            <a:spLocks noGrp="1"/>
          </p:cNvSpPr>
          <p:nvPr>
            <p:ph type="sldNum" sz="quarter" idx="12"/>
          </p:nvPr>
        </p:nvSpPr>
        <p:spPr/>
        <p:txBody>
          <a:bodyPr/>
          <a:lstStyle/>
          <a:p>
            <a:fld id="{25E5CCE6-E164-6C46-A0EB-5C889472D6AC}" type="slidenum">
              <a:rPr lang="en-US" smtClean="0"/>
              <a:t>‹#›</a:t>
            </a:fld>
            <a:endParaRPr lang="en-US"/>
          </a:p>
        </p:txBody>
      </p:sp>
    </p:spTree>
    <p:extLst>
      <p:ext uri="{BB962C8B-B14F-4D97-AF65-F5344CB8AC3E}">
        <p14:creationId xmlns:p14="http://schemas.microsoft.com/office/powerpoint/2010/main" val="376180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5A7BF-3EA6-0E4B-1F66-1B6403EE0E59}"/>
              </a:ext>
            </a:extLst>
          </p:cNvPr>
          <p:cNvSpPr>
            <a:spLocks noGrp="1"/>
          </p:cNvSpPr>
          <p:nvPr>
            <p:ph type="dt" sz="half" idx="10"/>
          </p:nvPr>
        </p:nvSpPr>
        <p:spPr/>
        <p:txBody>
          <a:bodyPr/>
          <a:lstStyle/>
          <a:p>
            <a:fld id="{23F85CE7-78D6-154B-979D-70717F64CAFF}" type="datetimeFigureOut">
              <a:rPr lang="en-US" smtClean="0"/>
              <a:t>5/6/23</a:t>
            </a:fld>
            <a:endParaRPr lang="en-US"/>
          </a:p>
        </p:txBody>
      </p:sp>
      <p:sp>
        <p:nvSpPr>
          <p:cNvPr id="3" name="Footer Placeholder 2">
            <a:extLst>
              <a:ext uri="{FF2B5EF4-FFF2-40B4-BE49-F238E27FC236}">
                <a16:creationId xmlns:a16="http://schemas.microsoft.com/office/drawing/2014/main" id="{1CA676FC-050D-8BCC-B395-B15009FF9E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23F852-B3BB-4073-AFE1-838008C61ED3}"/>
              </a:ext>
            </a:extLst>
          </p:cNvPr>
          <p:cNvSpPr>
            <a:spLocks noGrp="1"/>
          </p:cNvSpPr>
          <p:nvPr>
            <p:ph type="sldNum" sz="quarter" idx="12"/>
          </p:nvPr>
        </p:nvSpPr>
        <p:spPr/>
        <p:txBody>
          <a:bodyPr/>
          <a:lstStyle/>
          <a:p>
            <a:fld id="{25E5CCE6-E164-6C46-A0EB-5C889472D6AC}" type="slidenum">
              <a:rPr lang="en-US" smtClean="0"/>
              <a:t>‹#›</a:t>
            </a:fld>
            <a:endParaRPr lang="en-US"/>
          </a:p>
        </p:txBody>
      </p:sp>
    </p:spTree>
    <p:extLst>
      <p:ext uri="{BB962C8B-B14F-4D97-AF65-F5344CB8AC3E}">
        <p14:creationId xmlns:p14="http://schemas.microsoft.com/office/powerpoint/2010/main" val="134406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94C57-2471-60B4-6B06-068525BC47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E95BF0B-7114-3702-BD90-E6A2A5D05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9CD590-065E-E6E1-B874-EA7D26584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528C2BB-856D-0369-E5F9-7A7741BD6ECA}"/>
              </a:ext>
            </a:extLst>
          </p:cNvPr>
          <p:cNvSpPr>
            <a:spLocks noGrp="1"/>
          </p:cNvSpPr>
          <p:nvPr>
            <p:ph type="dt" sz="half" idx="10"/>
          </p:nvPr>
        </p:nvSpPr>
        <p:spPr/>
        <p:txBody>
          <a:bodyPr/>
          <a:lstStyle/>
          <a:p>
            <a:fld id="{23F85CE7-78D6-154B-979D-70717F64CAFF}" type="datetimeFigureOut">
              <a:rPr lang="en-US" smtClean="0"/>
              <a:t>5/6/23</a:t>
            </a:fld>
            <a:endParaRPr lang="en-US"/>
          </a:p>
        </p:txBody>
      </p:sp>
      <p:sp>
        <p:nvSpPr>
          <p:cNvPr id="6" name="Footer Placeholder 5">
            <a:extLst>
              <a:ext uri="{FF2B5EF4-FFF2-40B4-BE49-F238E27FC236}">
                <a16:creationId xmlns:a16="http://schemas.microsoft.com/office/drawing/2014/main" id="{2DBB22CB-6333-5E4C-58A1-35410EE91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44604-5ED7-E9C8-55BC-D545E2F5619D}"/>
              </a:ext>
            </a:extLst>
          </p:cNvPr>
          <p:cNvSpPr>
            <a:spLocks noGrp="1"/>
          </p:cNvSpPr>
          <p:nvPr>
            <p:ph type="sldNum" sz="quarter" idx="12"/>
          </p:nvPr>
        </p:nvSpPr>
        <p:spPr/>
        <p:txBody>
          <a:bodyPr/>
          <a:lstStyle/>
          <a:p>
            <a:fld id="{25E5CCE6-E164-6C46-A0EB-5C889472D6AC}" type="slidenum">
              <a:rPr lang="en-US" smtClean="0"/>
              <a:t>‹#›</a:t>
            </a:fld>
            <a:endParaRPr lang="en-US"/>
          </a:p>
        </p:txBody>
      </p:sp>
    </p:spTree>
    <p:extLst>
      <p:ext uri="{BB962C8B-B14F-4D97-AF65-F5344CB8AC3E}">
        <p14:creationId xmlns:p14="http://schemas.microsoft.com/office/powerpoint/2010/main" val="4154733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CC76-19C2-DA8D-9293-C6203C4CAB4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3E0FFA0-5BB3-F28D-5EA1-6C79D09930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55875F-1494-FDEC-74DE-2BB2A6E4FB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EC0F3A-75B3-ED50-C1C8-E179FE2C3043}"/>
              </a:ext>
            </a:extLst>
          </p:cNvPr>
          <p:cNvSpPr>
            <a:spLocks noGrp="1"/>
          </p:cNvSpPr>
          <p:nvPr>
            <p:ph type="dt" sz="half" idx="10"/>
          </p:nvPr>
        </p:nvSpPr>
        <p:spPr/>
        <p:txBody>
          <a:bodyPr/>
          <a:lstStyle/>
          <a:p>
            <a:fld id="{23F85CE7-78D6-154B-979D-70717F64CAFF}" type="datetimeFigureOut">
              <a:rPr lang="en-US" smtClean="0"/>
              <a:t>5/6/23</a:t>
            </a:fld>
            <a:endParaRPr lang="en-US"/>
          </a:p>
        </p:txBody>
      </p:sp>
      <p:sp>
        <p:nvSpPr>
          <p:cNvPr id="6" name="Footer Placeholder 5">
            <a:extLst>
              <a:ext uri="{FF2B5EF4-FFF2-40B4-BE49-F238E27FC236}">
                <a16:creationId xmlns:a16="http://schemas.microsoft.com/office/drawing/2014/main" id="{235764BD-68B0-F4E0-A5F6-9ECA18D523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2D7DC-C3AC-D782-52C7-FD430F780B03}"/>
              </a:ext>
            </a:extLst>
          </p:cNvPr>
          <p:cNvSpPr>
            <a:spLocks noGrp="1"/>
          </p:cNvSpPr>
          <p:nvPr>
            <p:ph type="sldNum" sz="quarter" idx="12"/>
          </p:nvPr>
        </p:nvSpPr>
        <p:spPr/>
        <p:txBody>
          <a:bodyPr/>
          <a:lstStyle/>
          <a:p>
            <a:fld id="{25E5CCE6-E164-6C46-A0EB-5C889472D6AC}" type="slidenum">
              <a:rPr lang="en-US" smtClean="0"/>
              <a:t>‹#›</a:t>
            </a:fld>
            <a:endParaRPr lang="en-US"/>
          </a:p>
        </p:txBody>
      </p:sp>
    </p:spTree>
    <p:extLst>
      <p:ext uri="{BB962C8B-B14F-4D97-AF65-F5344CB8AC3E}">
        <p14:creationId xmlns:p14="http://schemas.microsoft.com/office/powerpoint/2010/main" val="303264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31A6C0-01E5-7F8A-B6A3-B1F1BE82BD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7D62E78-F0BE-92B8-A563-B09B19CBD5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304C12-3F75-F673-E931-06C677251C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F85CE7-78D6-154B-979D-70717F64CAFF}" type="datetimeFigureOut">
              <a:rPr lang="en-US" smtClean="0"/>
              <a:t>5/6/23</a:t>
            </a:fld>
            <a:endParaRPr lang="en-US"/>
          </a:p>
        </p:txBody>
      </p:sp>
      <p:sp>
        <p:nvSpPr>
          <p:cNvPr id="5" name="Footer Placeholder 4">
            <a:extLst>
              <a:ext uri="{FF2B5EF4-FFF2-40B4-BE49-F238E27FC236}">
                <a16:creationId xmlns:a16="http://schemas.microsoft.com/office/drawing/2014/main" id="{C16D6E43-1039-6787-4969-CAAC115BAD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CF74BD-9AE8-8496-15D2-C4DDC83691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E5CCE6-E164-6C46-A0EB-5C889472D6AC}" type="slidenum">
              <a:rPr lang="en-US" smtClean="0"/>
              <a:t>‹#›</a:t>
            </a:fld>
            <a:endParaRPr lang="en-US"/>
          </a:p>
        </p:txBody>
      </p:sp>
    </p:spTree>
    <p:extLst>
      <p:ext uri="{BB962C8B-B14F-4D97-AF65-F5344CB8AC3E}">
        <p14:creationId xmlns:p14="http://schemas.microsoft.com/office/powerpoint/2010/main" val="2621276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pdf/2109.14431.pdf" TargetMode="External"/><Relationship Id="rId2" Type="http://schemas.openxmlformats.org/officeDocument/2006/relationships/hyperlink" Target="https://arxiv.org/pdf/2109.01831.pdf"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kaggle.com/arunrk7/surface-crack-detecti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1912.08278.pdf" TargetMode="External"/><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onasLandman/QCNN" TargetMode="External"/><Relationship Id="rId7" Type="http://schemas.openxmlformats.org/officeDocument/2006/relationships/hyperlink" Target="https://github.com/vedrocks15/Quantum-Convolutional-Layers" TargetMode="External"/><Relationship Id="rId2" Type="http://schemas.openxmlformats.org/officeDocument/2006/relationships/hyperlink" Target="https://openreview.net/forum?id=Hygab1rKDS" TargetMode="External"/><Relationship Id="rId1" Type="http://schemas.openxmlformats.org/officeDocument/2006/relationships/slideLayout" Target="../slideLayouts/slideLayout2.xml"/><Relationship Id="rId6" Type="http://schemas.openxmlformats.org/officeDocument/2006/relationships/hyperlink" Target="https://link.springer.com/article/10.1007/s42484-020-00012-y" TargetMode="External"/><Relationship Id="rId5" Type="http://schemas.openxmlformats.org/officeDocument/2006/relationships/hyperlink" Target="https://github.com/XanaduAI/quantum-transfer-learning" TargetMode="External"/><Relationship Id="rId4" Type="http://schemas.openxmlformats.org/officeDocument/2006/relationships/hyperlink" Target="https://quantum-journal.org/papers/q-2020-10-09-34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XanaduAI/quantum-transfer-learning" TargetMode="External"/><Relationship Id="rId2" Type="http://schemas.openxmlformats.org/officeDocument/2006/relationships/hyperlink" Target="https://quantum-journal.org/papers/q-2020-10-09-34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XanaduAI/quantum-transfer-learn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hyperlink" Target="https://arxiv.org/pdf/2008.05488.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openreview.net/forum?id=t7y6MKiyiWx" TargetMode="External"/><Relationship Id="rId4" Type="http://schemas.openxmlformats.org/officeDocument/2006/relationships/hyperlink" Target="https://arxiv.org/pdf/2106.07198.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4263-9159-A1E5-D433-FD86D2EE9C5A}"/>
              </a:ext>
            </a:extLst>
          </p:cNvPr>
          <p:cNvSpPr>
            <a:spLocks noGrp="1"/>
          </p:cNvSpPr>
          <p:nvPr>
            <p:ph type="ctrTitle"/>
          </p:nvPr>
        </p:nvSpPr>
        <p:spPr/>
        <p:txBody>
          <a:bodyPr/>
          <a:lstStyle/>
          <a:p>
            <a:r>
              <a:rPr lang="en-US" dirty="0"/>
              <a:t>Quantum image  classification summary</a:t>
            </a:r>
          </a:p>
        </p:txBody>
      </p:sp>
      <p:sp>
        <p:nvSpPr>
          <p:cNvPr id="3" name="Subtitle 2">
            <a:extLst>
              <a:ext uri="{FF2B5EF4-FFF2-40B4-BE49-F238E27FC236}">
                <a16:creationId xmlns:a16="http://schemas.microsoft.com/office/drawing/2014/main" id="{277C0977-7190-9E21-8E73-051AFF231002}"/>
              </a:ext>
            </a:extLst>
          </p:cNvPr>
          <p:cNvSpPr>
            <a:spLocks noGrp="1"/>
          </p:cNvSpPr>
          <p:nvPr>
            <p:ph type="subTitle" idx="1"/>
          </p:nvPr>
        </p:nvSpPr>
        <p:spPr/>
        <p:txBody>
          <a:bodyPr/>
          <a:lstStyle/>
          <a:p>
            <a:r>
              <a:rPr lang="en-US" dirty="0">
                <a:hlinkClick r:id="rId2"/>
              </a:rPr>
              <a:t>https://arxiv.org/pdf/2109.01831.pdf</a:t>
            </a:r>
            <a:endParaRPr lang="en-US" dirty="0"/>
          </a:p>
          <a:p>
            <a:r>
              <a:rPr lang="en-US" dirty="0">
                <a:hlinkClick r:id="rId3"/>
              </a:rPr>
              <a:t>https://arxiv.org/pdf/2109.14431.pdf</a:t>
            </a:r>
            <a:endParaRPr lang="en-US" dirty="0"/>
          </a:p>
          <a:p>
            <a:endParaRPr lang="en-US" dirty="0"/>
          </a:p>
        </p:txBody>
      </p:sp>
      <p:pic>
        <p:nvPicPr>
          <p:cNvPr id="4" name="Picture 3">
            <a:extLst>
              <a:ext uri="{FF2B5EF4-FFF2-40B4-BE49-F238E27FC236}">
                <a16:creationId xmlns:a16="http://schemas.microsoft.com/office/drawing/2014/main" id="{840B6E21-4EF4-9686-03C4-DE95475AF6BA}"/>
              </a:ext>
            </a:extLst>
          </p:cNvPr>
          <p:cNvPicPr>
            <a:picLocks noChangeAspect="1"/>
          </p:cNvPicPr>
          <p:nvPr/>
        </p:nvPicPr>
        <p:blipFill>
          <a:blip r:embed="rId4"/>
          <a:stretch>
            <a:fillRect/>
          </a:stretch>
        </p:blipFill>
        <p:spPr>
          <a:xfrm>
            <a:off x="9918269" y="4839533"/>
            <a:ext cx="2057400" cy="1854200"/>
          </a:xfrm>
          <a:prstGeom prst="rect">
            <a:avLst/>
          </a:prstGeom>
        </p:spPr>
      </p:pic>
    </p:spTree>
    <p:extLst>
      <p:ext uri="{BB962C8B-B14F-4D97-AF65-F5344CB8AC3E}">
        <p14:creationId xmlns:p14="http://schemas.microsoft.com/office/powerpoint/2010/main" val="271553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D809-57FD-1B07-1441-9B7DF390DFF1}"/>
              </a:ext>
            </a:extLst>
          </p:cNvPr>
          <p:cNvSpPr>
            <a:spLocks noGrp="1"/>
          </p:cNvSpPr>
          <p:nvPr>
            <p:ph type="title"/>
          </p:nvPr>
        </p:nvSpPr>
        <p:spPr/>
        <p:txBody>
          <a:bodyPr/>
          <a:lstStyle/>
          <a:p>
            <a:r>
              <a:rPr lang="en-US" dirty="0"/>
              <a:t>CLASSICAL – QUANTUM  COUNTER PART</a:t>
            </a:r>
          </a:p>
        </p:txBody>
      </p:sp>
      <p:pic>
        <p:nvPicPr>
          <p:cNvPr id="5" name="Content Placeholder 4" descr="Chart&#10;&#10;Description automatically generated">
            <a:extLst>
              <a:ext uri="{FF2B5EF4-FFF2-40B4-BE49-F238E27FC236}">
                <a16:creationId xmlns:a16="http://schemas.microsoft.com/office/drawing/2014/main" id="{4E70AA55-1C1E-3835-0310-DCA947A854E5}"/>
              </a:ext>
            </a:extLst>
          </p:cNvPr>
          <p:cNvPicPr>
            <a:picLocks noGrp="1" noChangeAspect="1"/>
          </p:cNvPicPr>
          <p:nvPr>
            <p:ph idx="1"/>
          </p:nvPr>
        </p:nvPicPr>
        <p:blipFill>
          <a:blip r:embed="rId2"/>
          <a:stretch>
            <a:fillRect/>
          </a:stretch>
        </p:blipFill>
        <p:spPr>
          <a:xfrm>
            <a:off x="3219282" y="1825625"/>
            <a:ext cx="5753435" cy="4351338"/>
          </a:xfrm>
        </p:spPr>
      </p:pic>
    </p:spTree>
    <p:extLst>
      <p:ext uri="{BB962C8B-B14F-4D97-AF65-F5344CB8AC3E}">
        <p14:creationId xmlns:p14="http://schemas.microsoft.com/office/powerpoint/2010/main" val="4034161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1E82-4642-EFFB-A0D2-0AD6CAAD4FE7}"/>
              </a:ext>
            </a:extLst>
          </p:cNvPr>
          <p:cNvSpPr>
            <a:spLocks noGrp="1"/>
          </p:cNvSpPr>
          <p:nvPr>
            <p:ph type="title"/>
          </p:nvPr>
        </p:nvSpPr>
        <p:spPr/>
        <p:txBody>
          <a:bodyPr/>
          <a:lstStyle/>
          <a:p>
            <a:r>
              <a:rPr lang="en-US" dirty="0"/>
              <a:t>RESULTS</a:t>
            </a:r>
          </a:p>
        </p:txBody>
      </p:sp>
      <p:pic>
        <p:nvPicPr>
          <p:cNvPr id="5" name="Content Placeholder 4" descr="Table&#10;&#10;Description automatically generated">
            <a:extLst>
              <a:ext uri="{FF2B5EF4-FFF2-40B4-BE49-F238E27FC236}">
                <a16:creationId xmlns:a16="http://schemas.microsoft.com/office/drawing/2014/main" id="{FA75A5D2-410B-58F5-06E1-B3D25F13531C}"/>
              </a:ext>
            </a:extLst>
          </p:cNvPr>
          <p:cNvPicPr>
            <a:picLocks noGrp="1" noChangeAspect="1"/>
          </p:cNvPicPr>
          <p:nvPr>
            <p:ph idx="1"/>
          </p:nvPr>
        </p:nvPicPr>
        <p:blipFill>
          <a:blip r:embed="rId2"/>
          <a:stretch>
            <a:fillRect/>
          </a:stretch>
        </p:blipFill>
        <p:spPr>
          <a:xfrm>
            <a:off x="2445939" y="1825625"/>
            <a:ext cx="7300122" cy="4351338"/>
          </a:xfrm>
        </p:spPr>
      </p:pic>
    </p:spTree>
    <p:extLst>
      <p:ext uri="{BB962C8B-B14F-4D97-AF65-F5344CB8AC3E}">
        <p14:creationId xmlns:p14="http://schemas.microsoft.com/office/powerpoint/2010/main" val="1539293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7571-2CD5-4449-6D72-92FCDFD665A9}"/>
              </a:ext>
            </a:extLst>
          </p:cNvPr>
          <p:cNvSpPr>
            <a:spLocks noGrp="1"/>
          </p:cNvSpPr>
          <p:nvPr>
            <p:ph type="title"/>
          </p:nvPr>
        </p:nvSpPr>
        <p:spPr>
          <a:xfrm>
            <a:off x="838200" y="850921"/>
            <a:ext cx="10515600" cy="1325563"/>
          </a:xfrm>
        </p:spPr>
        <p:txBody>
          <a:bodyPr/>
          <a:lstStyle/>
          <a:p>
            <a:r>
              <a:rPr lang="en-IN" dirty="0"/>
              <a:t>A Quantum-Classical Hybrid Method for Image Classification and Segmentation</a:t>
            </a:r>
            <a:endParaRPr lang="en-US" dirty="0"/>
          </a:p>
        </p:txBody>
      </p:sp>
      <p:pic>
        <p:nvPicPr>
          <p:cNvPr id="5" name="Picture 4" descr="Text&#10;&#10;Description automatically generated">
            <a:extLst>
              <a:ext uri="{FF2B5EF4-FFF2-40B4-BE49-F238E27FC236}">
                <a16:creationId xmlns:a16="http://schemas.microsoft.com/office/drawing/2014/main" id="{B897CB9F-1855-9942-7DDA-A479D3290581}"/>
              </a:ext>
            </a:extLst>
          </p:cNvPr>
          <p:cNvPicPr>
            <a:picLocks noChangeAspect="1"/>
          </p:cNvPicPr>
          <p:nvPr/>
        </p:nvPicPr>
        <p:blipFill>
          <a:blip r:embed="rId2"/>
          <a:stretch>
            <a:fillRect/>
          </a:stretch>
        </p:blipFill>
        <p:spPr>
          <a:xfrm>
            <a:off x="1977670" y="3239858"/>
            <a:ext cx="7772400" cy="2355910"/>
          </a:xfrm>
          <a:prstGeom prst="rect">
            <a:avLst/>
          </a:prstGeom>
        </p:spPr>
      </p:pic>
    </p:spTree>
    <p:extLst>
      <p:ext uri="{BB962C8B-B14F-4D97-AF65-F5344CB8AC3E}">
        <p14:creationId xmlns:p14="http://schemas.microsoft.com/office/powerpoint/2010/main" val="3154893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043-D325-C248-53E3-2E04C10CF0DE}"/>
              </a:ext>
            </a:extLst>
          </p:cNvPr>
          <p:cNvSpPr>
            <a:spLocks noGrp="1"/>
          </p:cNvSpPr>
          <p:nvPr>
            <p:ph type="title"/>
          </p:nvPr>
        </p:nvSpPr>
        <p:spPr/>
        <p:txBody>
          <a:bodyPr/>
          <a:lstStyle/>
          <a:p>
            <a:r>
              <a:rPr lang="en-US" dirty="0"/>
              <a:t>PAPER   GOAL  </a:t>
            </a:r>
          </a:p>
        </p:txBody>
      </p:sp>
      <p:sp>
        <p:nvSpPr>
          <p:cNvPr id="3" name="Content Placeholder 2">
            <a:extLst>
              <a:ext uri="{FF2B5EF4-FFF2-40B4-BE49-F238E27FC236}">
                <a16:creationId xmlns:a16="http://schemas.microsoft.com/office/drawing/2014/main" id="{1B34E197-8119-7453-615E-0439A80D71DE}"/>
              </a:ext>
            </a:extLst>
          </p:cNvPr>
          <p:cNvSpPr>
            <a:spLocks noGrp="1"/>
          </p:cNvSpPr>
          <p:nvPr>
            <p:ph idx="1"/>
          </p:nvPr>
        </p:nvSpPr>
        <p:spPr>
          <a:xfrm>
            <a:off x="838200" y="1825625"/>
            <a:ext cx="7552038" cy="4351338"/>
          </a:xfrm>
        </p:spPr>
        <p:txBody>
          <a:bodyPr>
            <a:normAutofit fontScale="85000" lnSpcReduction="10000"/>
          </a:bodyPr>
          <a:lstStyle/>
          <a:p>
            <a:r>
              <a:rPr lang="en-IN" dirty="0"/>
              <a:t>This paper attempts to suggest a possible pipeline of classical and quantum processing blocks to achieve image segmentation and further classification of these segments. </a:t>
            </a:r>
          </a:p>
          <a:p>
            <a:r>
              <a:rPr lang="en-IN" dirty="0"/>
              <a:t>THE DATASET</a:t>
            </a:r>
          </a:p>
          <a:p>
            <a:pPr lvl="1"/>
            <a:r>
              <a:rPr lang="en-IN" dirty="0"/>
              <a:t>namely the Surface Crack data set, is a set of 40, 000 low-resolution images that are openly available-to-all via Kaggle </a:t>
            </a:r>
            <a:r>
              <a:rPr lang="en-IN" dirty="0">
                <a:hlinkClick r:id="rId2"/>
              </a:rPr>
              <a:t>https://www.kaggle.com/arunrk7/surface-crack-detection</a:t>
            </a:r>
            <a:r>
              <a:rPr lang="en-IN" dirty="0"/>
              <a:t> </a:t>
            </a:r>
          </a:p>
          <a:p>
            <a:pPr lvl="1"/>
            <a:r>
              <a:rPr lang="en-IN" dirty="0"/>
              <a:t>the dimensionality of the features obtained from VGG16 was reduced from 4096 to the order of 10, PCA has been used to reduce the 4096 features to just 4.</a:t>
            </a:r>
          </a:p>
          <a:p>
            <a:pPr lvl="1"/>
            <a:r>
              <a:rPr lang="en-IN" dirty="0"/>
              <a:t>selecting a subset of the data with a modest imbalance. 1000 images were randomly chosen from the overall data set, with the precondition that only 25% of which would be images that have cracks in them.</a:t>
            </a:r>
          </a:p>
        </p:txBody>
      </p:sp>
      <p:pic>
        <p:nvPicPr>
          <p:cNvPr id="9" name="Picture 8" descr="A picture containing graphical user interface&#10;&#10;Description automatically generated">
            <a:extLst>
              <a:ext uri="{FF2B5EF4-FFF2-40B4-BE49-F238E27FC236}">
                <a16:creationId xmlns:a16="http://schemas.microsoft.com/office/drawing/2014/main" id="{B26F2AB7-8AD9-3CEC-48DC-F7CB3D0C1099}"/>
              </a:ext>
            </a:extLst>
          </p:cNvPr>
          <p:cNvPicPr>
            <a:picLocks noChangeAspect="1"/>
          </p:cNvPicPr>
          <p:nvPr/>
        </p:nvPicPr>
        <p:blipFill>
          <a:blip r:embed="rId3"/>
          <a:stretch>
            <a:fillRect/>
          </a:stretch>
        </p:blipFill>
        <p:spPr>
          <a:xfrm>
            <a:off x="8587945" y="369221"/>
            <a:ext cx="3281279" cy="2177666"/>
          </a:xfrm>
          <a:prstGeom prst="rect">
            <a:avLst/>
          </a:prstGeom>
        </p:spPr>
      </p:pic>
    </p:spTree>
    <p:extLst>
      <p:ext uri="{BB962C8B-B14F-4D97-AF65-F5344CB8AC3E}">
        <p14:creationId xmlns:p14="http://schemas.microsoft.com/office/powerpoint/2010/main" val="2249039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0043-D325-C248-53E3-2E04C10CF0DE}"/>
              </a:ext>
            </a:extLst>
          </p:cNvPr>
          <p:cNvSpPr>
            <a:spLocks noGrp="1"/>
          </p:cNvSpPr>
          <p:nvPr>
            <p:ph type="title"/>
          </p:nvPr>
        </p:nvSpPr>
        <p:spPr/>
        <p:txBody>
          <a:bodyPr/>
          <a:lstStyle/>
          <a:p>
            <a:r>
              <a:rPr lang="en-IN" dirty="0"/>
              <a:t>PIPELINE</a:t>
            </a:r>
            <a:endParaRPr lang="en-US" dirty="0"/>
          </a:p>
        </p:txBody>
      </p:sp>
      <p:pic>
        <p:nvPicPr>
          <p:cNvPr id="5" name="Picture 4" descr="Diagram&#10;&#10;Description automatically generated">
            <a:extLst>
              <a:ext uri="{FF2B5EF4-FFF2-40B4-BE49-F238E27FC236}">
                <a16:creationId xmlns:a16="http://schemas.microsoft.com/office/drawing/2014/main" id="{054BA531-EA3C-778F-53CC-5129748570C2}"/>
              </a:ext>
            </a:extLst>
          </p:cNvPr>
          <p:cNvPicPr>
            <a:picLocks noChangeAspect="1"/>
          </p:cNvPicPr>
          <p:nvPr/>
        </p:nvPicPr>
        <p:blipFill>
          <a:blip r:embed="rId2"/>
          <a:stretch>
            <a:fillRect/>
          </a:stretch>
        </p:blipFill>
        <p:spPr>
          <a:xfrm>
            <a:off x="953530" y="1385673"/>
            <a:ext cx="4724400" cy="1346200"/>
          </a:xfrm>
          <a:prstGeom prst="rect">
            <a:avLst/>
          </a:prstGeom>
        </p:spPr>
      </p:pic>
      <p:pic>
        <p:nvPicPr>
          <p:cNvPr id="7" name="Picture 6">
            <a:extLst>
              <a:ext uri="{FF2B5EF4-FFF2-40B4-BE49-F238E27FC236}">
                <a16:creationId xmlns:a16="http://schemas.microsoft.com/office/drawing/2014/main" id="{A9D25307-5ACC-96A7-75E0-BD8A34AEC3CC}"/>
              </a:ext>
            </a:extLst>
          </p:cNvPr>
          <p:cNvPicPr>
            <a:picLocks noChangeAspect="1"/>
          </p:cNvPicPr>
          <p:nvPr/>
        </p:nvPicPr>
        <p:blipFill>
          <a:blip r:embed="rId3"/>
          <a:stretch>
            <a:fillRect/>
          </a:stretch>
        </p:blipFill>
        <p:spPr>
          <a:xfrm>
            <a:off x="7861300" y="64658"/>
            <a:ext cx="4330700" cy="3708400"/>
          </a:xfrm>
          <a:prstGeom prst="rect">
            <a:avLst/>
          </a:prstGeom>
        </p:spPr>
      </p:pic>
      <p:pic>
        <p:nvPicPr>
          <p:cNvPr id="9" name="Picture 8" descr="Diagram&#10;&#10;Description automatically generated">
            <a:extLst>
              <a:ext uri="{FF2B5EF4-FFF2-40B4-BE49-F238E27FC236}">
                <a16:creationId xmlns:a16="http://schemas.microsoft.com/office/drawing/2014/main" id="{C2D20E90-A04C-52B2-39D7-2E2AD6780639}"/>
              </a:ext>
            </a:extLst>
          </p:cNvPr>
          <p:cNvPicPr>
            <a:picLocks noChangeAspect="1"/>
          </p:cNvPicPr>
          <p:nvPr/>
        </p:nvPicPr>
        <p:blipFill>
          <a:blip r:embed="rId4"/>
          <a:stretch>
            <a:fillRect/>
          </a:stretch>
        </p:blipFill>
        <p:spPr>
          <a:xfrm>
            <a:off x="-242929" y="3053306"/>
            <a:ext cx="7772400" cy="3439569"/>
          </a:xfrm>
          <a:prstGeom prst="rect">
            <a:avLst/>
          </a:prstGeom>
        </p:spPr>
      </p:pic>
    </p:spTree>
    <p:extLst>
      <p:ext uri="{BB962C8B-B14F-4D97-AF65-F5344CB8AC3E}">
        <p14:creationId xmlns:p14="http://schemas.microsoft.com/office/powerpoint/2010/main" val="755712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8A7E8-BF2F-0C3A-2510-6A7FF6B76ECD}"/>
              </a:ext>
            </a:extLst>
          </p:cNvPr>
          <p:cNvSpPr>
            <a:spLocks noGrp="1"/>
          </p:cNvSpPr>
          <p:nvPr>
            <p:ph type="title"/>
          </p:nvPr>
        </p:nvSpPr>
        <p:spPr>
          <a:xfrm>
            <a:off x="838200" y="1"/>
            <a:ext cx="9862751" cy="617838"/>
          </a:xfrm>
        </p:spPr>
        <p:txBody>
          <a:bodyPr>
            <a:normAutofit fontScale="90000"/>
          </a:bodyPr>
          <a:lstStyle/>
          <a:p>
            <a:r>
              <a:rPr lang="en-US" dirty="0"/>
              <a:t>Quantum Data Encoding</a:t>
            </a:r>
          </a:p>
        </p:txBody>
      </p:sp>
      <p:pic>
        <p:nvPicPr>
          <p:cNvPr id="9" name="Picture 8" descr="Diagram&#10;&#10;Description automatically generated">
            <a:extLst>
              <a:ext uri="{FF2B5EF4-FFF2-40B4-BE49-F238E27FC236}">
                <a16:creationId xmlns:a16="http://schemas.microsoft.com/office/drawing/2014/main" id="{FFDA9E07-626F-A7CD-DD8A-67FB44D0BF99}"/>
              </a:ext>
            </a:extLst>
          </p:cNvPr>
          <p:cNvPicPr>
            <a:picLocks noChangeAspect="1"/>
          </p:cNvPicPr>
          <p:nvPr/>
        </p:nvPicPr>
        <p:blipFill>
          <a:blip r:embed="rId2"/>
          <a:stretch>
            <a:fillRect/>
          </a:stretch>
        </p:blipFill>
        <p:spPr>
          <a:xfrm>
            <a:off x="156459" y="659029"/>
            <a:ext cx="4597400" cy="2438400"/>
          </a:xfrm>
          <a:prstGeom prst="rect">
            <a:avLst/>
          </a:prstGeom>
        </p:spPr>
      </p:pic>
      <p:sp>
        <p:nvSpPr>
          <p:cNvPr id="11" name="TextBox 10">
            <a:extLst>
              <a:ext uri="{FF2B5EF4-FFF2-40B4-BE49-F238E27FC236}">
                <a16:creationId xmlns:a16="http://schemas.microsoft.com/office/drawing/2014/main" id="{9B10059F-4A76-6AFD-D05A-5319F2B15794}"/>
              </a:ext>
            </a:extLst>
          </p:cNvPr>
          <p:cNvSpPr txBox="1"/>
          <p:nvPr/>
        </p:nvSpPr>
        <p:spPr>
          <a:xfrm>
            <a:off x="4961552" y="1489157"/>
            <a:ext cx="6196912" cy="1754326"/>
          </a:xfrm>
          <a:prstGeom prst="rect">
            <a:avLst/>
          </a:prstGeom>
          <a:noFill/>
        </p:spPr>
        <p:txBody>
          <a:bodyPr wrap="square">
            <a:spAutoFit/>
          </a:bodyPr>
          <a:lstStyle/>
          <a:p>
            <a:r>
              <a:rPr lang="en-IN" dirty="0"/>
              <a:t>Angle-encoding was selected. More specifically, H gates followed by RZ gates with the features as parameters have been used, which incorporates the said features as phases into the quantum states. The combination of H and RZ, as in Fig. 9, was found to work slightly better than the other rotation gates available for angle-encoding, namely the RX and RY gates</a:t>
            </a:r>
            <a:endParaRPr lang="en-US" dirty="0"/>
          </a:p>
        </p:txBody>
      </p:sp>
      <p:pic>
        <p:nvPicPr>
          <p:cNvPr id="13" name="Picture 12" descr="Diagram, schematic&#10;&#10;Description automatically generated">
            <a:extLst>
              <a:ext uri="{FF2B5EF4-FFF2-40B4-BE49-F238E27FC236}">
                <a16:creationId xmlns:a16="http://schemas.microsoft.com/office/drawing/2014/main" id="{80122AF6-E1A8-E388-8A8E-933112B5BCBB}"/>
              </a:ext>
            </a:extLst>
          </p:cNvPr>
          <p:cNvPicPr>
            <a:picLocks noChangeAspect="1"/>
          </p:cNvPicPr>
          <p:nvPr/>
        </p:nvPicPr>
        <p:blipFill>
          <a:blip r:embed="rId3"/>
          <a:stretch>
            <a:fillRect/>
          </a:stretch>
        </p:blipFill>
        <p:spPr>
          <a:xfrm>
            <a:off x="1438173" y="3614518"/>
            <a:ext cx="9584053" cy="2963487"/>
          </a:xfrm>
          <a:prstGeom prst="rect">
            <a:avLst/>
          </a:prstGeom>
        </p:spPr>
      </p:pic>
    </p:spTree>
    <p:extLst>
      <p:ext uri="{BB962C8B-B14F-4D97-AF65-F5344CB8AC3E}">
        <p14:creationId xmlns:p14="http://schemas.microsoft.com/office/powerpoint/2010/main" val="4177232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8A7E8-BF2F-0C3A-2510-6A7FF6B76ECD}"/>
              </a:ext>
            </a:extLst>
          </p:cNvPr>
          <p:cNvSpPr>
            <a:spLocks noGrp="1"/>
          </p:cNvSpPr>
          <p:nvPr>
            <p:ph type="title"/>
          </p:nvPr>
        </p:nvSpPr>
        <p:spPr/>
        <p:txBody>
          <a:bodyPr/>
          <a:lstStyle/>
          <a:p>
            <a:r>
              <a:rPr lang="en-US" dirty="0"/>
              <a:t>Quantum Image Classification &amp; Encoding</a:t>
            </a:r>
          </a:p>
        </p:txBody>
      </p:sp>
      <p:pic>
        <p:nvPicPr>
          <p:cNvPr id="4" name="Picture 3" descr="Text&#10;&#10;Description automatically generated">
            <a:extLst>
              <a:ext uri="{FF2B5EF4-FFF2-40B4-BE49-F238E27FC236}">
                <a16:creationId xmlns:a16="http://schemas.microsoft.com/office/drawing/2014/main" id="{3ABB8844-76D7-DA4F-3F1F-5D787394DBC8}"/>
              </a:ext>
            </a:extLst>
          </p:cNvPr>
          <p:cNvPicPr>
            <a:picLocks noChangeAspect="1"/>
          </p:cNvPicPr>
          <p:nvPr/>
        </p:nvPicPr>
        <p:blipFill>
          <a:blip r:embed="rId2"/>
          <a:stretch>
            <a:fillRect/>
          </a:stretch>
        </p:blipFill>
        <p:spPr>
          <a:xfrm>
            <a:off x="375449" y="1800482"/>
            <a:ext cx="4724400" cy="2095500"/>
          </a:xfrm>
          <a:prstGeom prst="rect">
            <a:avLst/>
          </a:prstGeom>
        </p:spPr>
      </p:pic>
      <p:sp>
        <p:nvSpPr>
          <p:cNvPr id="6" name="TextBox 5">
            <a:extLst>
              <a:ext uri="{FF2B5EF4-FFF2-40B4-BE49-F238E27FC236}">
                <a16:creationId xmlns:a16="http://schemas.microsoft.com/office/drawing/2014/main" id="{D8D5D007-2E67-7997-01D5-0508E49EFD8A}"/>
              </a:ext>
            </a:extLst>
          </p:cNvPr>
          <p:cNvSpPr txBox="1"/>
          <p:nvPr/>
        </p:nvSpPr>
        <p:spPr>
          <a:xfrm>
            <a:off x="6287203" y="1690688"/>
            <a:ext cx="6097656" cy="646331"/>
          </a:xfrm>
          <a:prstGeom prst="rect">
            <a:avLst/>
          </a:prstGeom>
          <a:noFill/>
        </p:spPr>
        <p:txBody>
          <a:bodyPr wrap="square">
            <a:spAutoFit/>
          </a:bodyPr>
          <a:lstStyle/>
          <a:p>
            <a:r>
              <a:rPr lang="en-US" dirty="0"/>
              <a:t>For Image Classification – this method is used</a:t>
            </a:r>
          </a:p>
          <a:p>
            <a:r>
              <a:rPr lang="en-US" dirty="0">
                <a:hlinkClick r:id="rId3"/>
              </a:rPr>
              <a:t>https://arxiv.org/pdf/1912.08278.pdf</a:t>
            </a:r>
            <a:endParaRPr lang="en-US" dirty="0"/>
          </a:p>
        </p:txBody>
      </p:sp>
      <p:pic>
        <p:nvPicPr>
          <p:cNvPr id="7" name="Picture 6" descr="Text&#10;&#10;Description automatically generated">
            <a:extLst>
              <a:ext uri="{FF2B5EF4-FFF2-40B4-BE49-F238E27FC236}">
                <a16:creationId xmlns:a16="http://schemas.microsoft.com/office/drawing/2014/main" id="{0ADE21F4-BD7E-5A9A-2D17-65FCB3471643}"/>
              </a:ext>
            </a:extLst>
          </p:cNvPr>
          <p:cNvPicPr>
            <a:picLocks noChangeAspect="1"/>
          </p:cNvPicPr>
          <p:nvPr/>
        </p:nvPicPr>
        <p:blipFill>
          <a:blip r:embed="rId4"/>
          <a:stretch>
            <a:fillRect/>
          </a:stretch>
        </p:blipFill>
        <p:spPr>
          <a:xfrm>
            <a:off x="5244674" y="2535838"/>
            <a:ext cx="6947326" cy="1492465"/>
          </a:xfrm>
          <a:prstGeom prst="rect">
            <a:avLst/>
          </a:prstGeom>
        </p:spPr>
      </p:pic>
      <p:pic>
        <p:nvPicPr>
          <p:cNvPr id="9" name="Picture 8" descr="Diagram&#10;&#10;Description automatically generated">
            <a:extLst>
              <a:ext uri="{FF2B5EF4-FFF2-40B4-BE49-F238E27FC236}">
                <a16:creationId xmlns:a16="http://schemas.microsoft.com/office/drawing/2014/main" id="{FFDA9E07-626F-A7CD-DD8A-67FB44D0BF99}"/>
              </a:ext>
            </a:extLst>
          </p:cNvPr>
          <p:cNvPicPr>
            <a:picLocks noChangeAspect="1"/>
          </p:cNvPicPr>
          <p:nvPr/>
        </p:nvPicPr>
        <p:blipFill>
          <a:blip r:embed="rId5"/>
          <a:stretch>
            <a:fillRect/>
          </a:stretch>
        </p:blipFill>
        <p:spPr>
          <a:xfrm>
            <a:off x="502449" y="4054475"/>
            <a:ext cx="4597400" cy="2438400"/>
          </a:xfrm>
          <a:prstGeom prst="rect">
            <a:avLst/>
          </a:prstGeom>
        </p:spPr>
      </p:pic>
      <p:sp>
        <p:nvSpPr>
          <p:cNvPr id="11" name="TextBox 10">
            <a:extLst>
              <a:ext uri="{FF2B5EF4-FFF2-40B4-BE49-F238E27FC236}">
                <a16:creationId xmlns:a16="http://schemas.microsoft.com/office/drawing/2014/main" id="{9B10059F-4A76-6AFD-D05A-5319F2B15794}"/>
              </a:ext>
            </a:extLst>
          </p:cNvPr>
          <p:cNvSpPr txBox="1"/>
          <p:nvPr/>
        </p:nvSpPr>
        <p:spPr>
          <a:xfrm>
            <a:off x="5156888" y="4627773"/>
            <a:ext cx="6196912" cy="1754326"/>
          </a:xfrm>
          <a:prstGeom prst="rect">
            <a:avLst/>
          </a:prstGeom>
          <a:noFill/>
        </p:spPr>
        <p:txBody>
          <a:bodyPr wrap="square">
            <a:spAutoFit/>
          </a:bodyPr>
          <a:lstStyle/>
          <a:p>
            <a:r>
              <a:rPr lang="en-IN" dirty="0"/>
              <a:t>Angle-encoding was selected. More specifically, H gates followed by RZ gates with the features as parameters have been used, which incorporates the said features as phases into the quantum states. The combination of H and RZ, as in Fig. 9, was found to work slightly better than the other rotation gates available for angle-encoding, namely the RX and RY gates</a:t>
            </a:r>
            <a:endParaRPr lang="en-US" dirty="0"/>
          </a:p>
        </p:txBody>
      </p:sp>
    </p:spTree>
    <p:extLst>
      <p:ext uri="{BB962C8B-B14F-4D97-AF65-F5344CB8AC3E}">
        <p14:creationId xmlns:p14="http://schemas.microsoft.com/office/powerpoint/2010/main" val="3374126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F70A-CA1C-5FC0-463B-6D7067D96AEA}"/>
              </a:ext>
            </a:extLst>
          </p:cNvPr>
          <p:cNvSpPr>
            <a:spLocks noGrp="1"/>
          </p:cNvSpPr>
          <p:nvPr>
            <p:ph type="title"/>
          </p:nvPr>
        </p:nvSpPr>
        <p:spPr/>
        <p:txBody>
          <a:bodyPr/>
          <a:lstStyle/>
          <a:p>
            <a:r>
              <a:rPr lang="en-IN" dirty="0"/>
              <a:t>Image Segmentation</a:t>
            </a:r>
            <a:endParaRPr lang="en-US" dirty="0"/>
          </a:p>
        </p:txBody>
      </p:sp>
      <p:pic>
        <p:nvPicPr>
          <p:cNvPr id="5" name="Content Placeholder 4" descr="Text&#10;&#10;Description automatically generated">
            <a:extLst>
              <a:ext uri="{FF2B5EF4-FFF2-40B4-BE49-F238E27FC236}">
                <a16:creationId xmlns:a16="http://schemas.microsoft.com/office/drawing/2014/main" id="{25CCE07E-7498-217F-3D20-1D32F8ACA56D}"/>
              </a:ext>
            </a:extLst>
          </p:cNvPr>
          <p:cNvPicPr>
            <a:picLocks noGrp="1" noChangeAspect="1"/>
          </p:cNvPicPr>
          <p:nvPr>
            <p:ph idx="1"/>
          </p:nvPr>
        </p:nvPicPr>
        <p:blipFill>
          <a:blip r:embed="rId2"/>
          <a:stretch>
            <a:fillRect/>
          </a:stretch>
        </p:blipFill>
        <p:spPr>
          <a:xfrm>
            <a:off x="3890930" y="1825625"/>
            <a:ext cx="6093329" cy="4351338"/>
          </a:xfrm>
        </p:spPr>
      </p:pic>
    </p:spTree>
    <p:extLst>
      <p:ext uri="{BB962C8B-B14F-4D97-AF65-F5344CB8AC3E}">
        <p14:creationId xmlns:p14="http://schemas.microsoft.com/office/powerpoint/2010/main" val="3823595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170B-EE1F-23F6-D846-A54249D1D6F7}"/>
              </a:ext>
            </a:extLst>
          </p:cNvPr>
          <p:cNvSpPr>
            <a:spLocks noGrp="1"/>
          </p:cNvSpPr>
          <p:nvPr>
            <p:ph type="title"/>
          </p:nvPr>
        </p:nvSpPr>
        <p:spPr/>
        <p:txBody>
          <a:bodyPr/>
          <a:lstStyle/>
          <a:p>
            <a:r>
              <a:rPr lang="en-US" dirty="0"/>
              <a:t>Next Papers to review</a:t>
            </a:r>
          </a:p>
        </p:txBody>
      </p:sp>
      <p:sp>
        <p:nvSpPr>
          <p:cNvPr id="3" name="Content Placeholder 2">
            <a:extLst>
              <a:ext uri="{FF2B5EF4-FFF2-40B4-BE49-F238E27FC236}">
                <a16:creationId xmlns:a16="http://schemas.microsoft.com/office/drawing/2014/main" id="{6D79468B-B00A-D136-7B18-86371A89FB4E}"/>
              </a:ext>
            </a:extLst>
          </p:cNvPr>
          <p:cNvSpPr>
            <a:spLocks noGrp="1"/>
          </p:cNvSpPr>
          <p:nvPr>
            <p:ph idx="1"/>
          </p:nvPr>
        </p:nvSpPr>
        <p:spPr/>
        <p:txBody>
          <a:bodyPr>
            <a:normAutofit fontScale="92500" lnSpcReduction="10000"/>
          </a:bodyPr>
          <a:lstStyle/>
          <a:p>
            <a:r>
              <a:rPr lang="en-US" dirty="0"/>
              <a:t>  </a:t>
            </a:r>
            <a:r>
              <a:rPr lang="en-IN" dirty="0"/>
              <a:t>Quantum Algorithms for Deep Convolutional Neural Networks</a:t>
            </a:r>
            <a:endParaRPr lang="en-US" dirty="0"/>
          </a:p>
          <a:p>
            <a:pPr lvl="1"/>
            <a:r>
              <a:rPr lang="en-IN" dirty="0" err="1"/>
              <a:t>Iordanis</a:t>
            </a:r>
            <a:r>
              <a:rPr lang="en-IN" dirty="0"/>
              <a:t> </a:t>
            </a:r>
            <a:r>
              <a:rPr lang="en-IN" dirty="0" err="1"/>
              <a:t>Kerenidis</a:t>
            </a:r>
            <a:r>
              <a:rPr lang="en-IN" dirty="0"/>
              <a:t> , Jonas Landman , and Anupam Prakash</a:t>
            </a:r>
            <a:endParaRPr lang="en-US" dirty="0"/>
          </a:p>
          <a:p>
            <a:pPr lvl="1"/>
            <a:r>
              <a:rPr lang="en-US" dirty="0">
                <a:hlinkClick r:id="rId2"/>
              </a:rPr>
              <a:t>https://openreview.net/forum?id=Hygab1rKDS</a:t>
            </a:r>
            <a:r>
              <a:rPr lang="en-US" dirty="0"/>
              <a:t> </a:t>
            </a:r>
          </a:p>
          <a:p>
            <a:pPr lvl="1"/>
            <a:r>
              <a:rPr lang="en-US" dirty="0">
                <a:hlinkClick r:id="rId3"/>
              </a:rPr>
              <a:t>https://github.com/JonasLandman/QCNN</a:t>
            </a:r>
            <a:endParaRPr lang="en-US" dirty="0"/>
          </a:p>
          <a:p>
            <a:pPr marL="457200" lvl="1" indent="0">
              <a:buNone/>
            </a:pPr>
            <a:endParaRPr lang="en-IN" sz="1400" dirty="0"/>
          </a:p>
          <a:p>
            <a:r>
              <a:rPr lang="en-IN" b="0" i="0" u="none" strike="noStrike" dirty="0">
                <a:solidFill>
                  <a:srgbClr val="333333"/>
                </a:solidFill>
                <a:effectLst/>
                <a:latin typeface="Open Sans" panose="020B0606030504020204" pitchFamily="34" charset="0"/>
              </a:rPr>
              <a:t>Transfer learning in hybrid classical-quantum neural networks</a:t>
            </a:r>
          </a:p>
          <a:p>
            <a:pPr lvl="1"/>
            <a:r>
              <a:rPr lang="en-IN" sz="1600" b="0" i="0" dirty="0">
                <a:solidFill>
                  <a:srgbClr val="000000"/>
                </a:solidFill>
                <a:effectLst/>
                <a:latin typeface="Open Sans" panose="020B0606030504020204" pitchFamily="34" charset="0"/>
              </a:rPr>
              <a:t>Andrea Mari, Thomas R. Bromley, Josh </a:t>
            </a:r>
            <a:r>
              <a:rPr lang="en-IN" sz="1600" b="0" i="0" dirty="0" err="1">
                <a:solidFill>
                  <a:srgbClr val="000000"/>
                </a:solidFill>
                <a:effectLst/>
                <a:latin typeface="Open Sans" panose="020B0606030504020204" pitchFamily="34" charset="0"/>
              </a:rPr>
              <a:t>Izaac</a:t>
            </a:r>
            <a:r>
              <a:rPr lang="en-IN" sz="1600" b="0" i="0" dirty="0">
                <a:solidFill>
                  <a:srgbClr val="000000"/>
                </a:solidFill>
                <a:effectLst/>
                <a:latin typeface="Open Sans" panose="020B0606030504020204" pitchFamily="34" charset="0"/>
              </a:rPr>
              <a:t>, Maria </a:t>
            </a:r>
            <a:r>
              <a:rPr lang="en-IN" sz="1600" b="0" i="0" dirty="0" err="1">
                <a:solidFill>
                  <a:srgbClr val="000000"/>
                </a:solidFill>
                <a:effectLst/>
                <a:latin typeface="Open Sans" panose="020B0606030504020204" pitchFamily="34" charset="0"/>
              </a:rPr>
              <a:t>Schuld</a:t>
            </a:r>
            <a:r>
              <a:rPr lang="en-IN" sz="1600" b="0" i="0" dirty="0">
                <a:solidFill>
                  <a:srgbClr val="000000"/>
                </a:solidFill>
                <a:effectLst/>
                <a:latin typeface="Open Sans" panose="020B0606030504020204" pitchFamily="34" charset="0"/>
              </a:rPr>
              <a:t>, and Nathan </a:t>
            </a:r>
            <a:r>
              <a:rPr lang="en-IN" sz="1600" b="0" i="0" dirty="0" err="1">
                <a:solidFill>
                  <a:srgbClr val="000000"/>
                </a:solidFill>
                <a:effectLst/>
                <a:latin typeface="Open Sans" panose="020B0606030504020204" pitchFamily="34" charset="0"/>
              </a:rPr>
              <a:t>Killoran</a:t>
            </a:r>
            <a:endParaRPr lang="en-IN" sz="1600" b="0" i="0" dirty="0">
              <a:solidFill>
                <a:srgbClr val="000000"/>
              </a:solidFill>
              <a:effectLst/>
              <a:latin typeface="Open Sans" panose="020B0606030504020204" pitchFamily="34" charset="0"/>
            </a:endParaRPr>
          </a:p>
          <a:p>
            <a:pPr lvl="1"/>
            <a:r>
              <a:rPr lang="en-IN" sz="1600" b="0" i="0" u="none" strike="noStrike" dirty="0">
                <a:solidFill>
                  <a:srgbClr val="333333"/>
                </a:solidFill>
                <a:effectLst/>
                <a:latin typeface="Open Sans" panose="020B0606030504020204" pitchFamily="34" charset="0"/>
                <a:hlinkClick r:id="rId4"/>
              </a:rPr>
              <a:t>https://quantum-journal.org/papers/q-2020-10-09-340/</a:t>
            </a:r>
            <a:r>
              <a:rPr lang="en-IN" sz="1600" b="0" i="0" u="none" strike="noStrike" dirty="0">
                <a:solidFill>
                  <a:srgbClr val="333333"/>
                </a:solidFill>
                <a:effectLst/>
                <a:latin typeface="Open Sans" panose="020B0606030504020204" pitchFamily="34" charset="0"/>
              </a:rPr>
              <a:t>  </a:t>
            </a:r>
          </a:p>
          <a:p>
            <a:pPr lvl="1"/>
            <a:r>
              <a:rPr lang="en-IN" sz="1600" b="0" i="0" u="none" strike="noStrike" dirty="0">
                <a:solidFill>
                  <a:srgbClr val="333333"/>
                </a:solidFill>
                <a:effectLst/>
                <a:latin typeface="Open Sans" panose="020B0606030504020204" pitchFamily="34" charset="0"/>
                <a:hlinkClick r:id="rId5"/>
              </a:rPr>
              <a:t>https://github.com/XanaduAI/quantum-transfer-learning</a:t>
            </a:r>
            <a:endParaRPr lang="en-US" dirty="0"/>
          </a:p>
          <a:p>
            <a:r>
              <a:rPr lang="en-IN" dirty="0" err="1"/>
              <a:t>Quanvolutional</a:t>
            </a:r>
            <a:r>
              <a:rPr lang="en-IN" dirty="0"/>
              <a:t> Neural Networks: Powering Image Recognition with Quantum Circuits </a:t>
            </a:r>
          </a:p>
          <a:p>
            <a:pPr lvl="1"/>
            <a:r>
              <a:rPr lang="en-IN" sz="1400" dirty="0">
                <a:solidFill>
                  <a:srgbClr val="004B83"/>
                </a:solidFill>
                <a:effectLst/>
              </a:rPr>
              <a:t>Maxwell Henderson</a:t>
            </a:r>
            <a:r>
              <a:rPr lang="en-IN" sz="1400" dirty="0"/>
              <a:t>, </a:t>
            </a:r>
            <a:r>
              <a:rPr lang="en-IN" sz="1400" dirty="0" err="1">
                <a:solidFill>
                  <a:srgbClr val="004B83"/>
                </a:solidFill>
                <a:effectLst/>
              </a:rPr>
              <a:t>Samriddhi</a:t>
            </a:r>
            <a:r>
              <a:rPr lang="en-IN" sz="1400" dirty="0">
                <a:solidFill>
                  <a:srgbClr val="004B83"/>
                </a:solidFill>
                <a:effectLst/>
              </a:rPr>
              <a:t> Shakya</a:t>
            </a:r>
            <a:r>
              <a:rPr lang="en-IN" sz="1400" dirty="0"/>
              <a:t>, </a:t>
            </a:r>
            <a:r>
              <a:rPr lang="en-IN" sz="1400" dirty="0" err="1">
                <a:solidFill>
                  <a:srgbClr val="004B83"/>
                </a:solidFill>
                <a:effectLst/>
              </a:rPr>
              <a:t>Shashindra</a:t>
            </a:r>
            <a:r>
              <a:rPr lang="en-IN" sz="1400" dirty="0">
                <a:solidFill>
                  <a:srgbClr val="004B83"/>
                </a:solidFill>
                <a:effectLst/>
              </a:rPr>
              <a:t> Pradhan</a:t>
            </a:r>
            <a:r>
              <a:rPr lang="en-IN" sz="1400" dirty="0"/>
              <a:t> &amp; </a:t>
            </a:r>
            <a:r>
              <a:rPr lang="en-IN" sz="1400" dirty="0">
                <a:solidFill>
                  <a:srgbClr val="004B83"/>
                </a:solidFill>
                <a:effectLst/>
              </a:rPr>
              <a:t>Tristan Cook</a:t>
            </a:r>
            <a:r>
              <a:rPr lang="en-IN" sz="1400" dirty="0"/>
              <a:t>  </a:t>
            </a:r>
          </a:p>
          <a:p>
            <a:pPr lvl="1"/>
            <a:r>
              <a:rPr lang="en-IN" sz="1400" dirty="0">
                <a:hlinkClick r:id="rId6"/>
              </a:rPr>
              <a:t>https://link.springer.com/article/10.1007/s42484-020-00012-y</a:t>
            </a:r>
            <a:endParaRPr lang="en-IN" sz="1400" dirty="0"/>
          </a:p>
          <a:p>
            <a:pPr lvl="1"/>
            <a:r>
              <a:rPr lang="en-IN" sz="1400" dirty="0">
                <a:hlinkClick r:id="rId7"/>
              </a:rPr>
              <a:t>https://github.com/vedrocks15/Quantum-Convolutional-Layers</a:t>
            </a:r>
            <a:endParaRPr lang="en-IN" sz="1400" dirty="0"/>
          </a:p>
          <a:p>
            <a:endParaRPr lang="en-US" dirty="0"/>
          </a:p>
        </p:txBody>
      </p:sp>
    </p:spTree>
    <p:extLst>
      <p:ext uri="{BB962C8B-B14F-4D97-AF65-F5344CB8AC3E}">
        <p14:creationId xmlns:p14="http://schemas.microsoft.com/office/powerpoint/2010/main" val="2436091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857E-51B8-4775-6F8E-CF3140D69FC7}"/>
              </a:ext>
            </a:extLst>
          </p:cNvPr>
          <p:cNvSpPr>
            <a:spLocks noGrp="1"/>
          </p:cNvSpPr>
          <p:nvPr>
            <p:ph type="title"/>
          </p:nvPr>
        </p:nvSpPr>
        <p:spPr>
          <a:xfrm>
            <a:off x="0" y="1156138"/>
            <a:ext cx="11353800" cy="534550"/>
          </a:xfrm>
        </p:spPr>
        <p:txBody>
          <a:bodyPr>
            <a:normAutofit fontScale="90000"/>
          </a:bodyPr>
          <a:lstStyle/>
          <a:p>
            <a:r>
              <a:rPr lang="en-IN" b="0" i="0" u="none" strike="noStrike" dirty="0">
                <a:solidFill>
                  <a:srgbClr val="333333"/>
                </a:solidFill>
                <a:effectLst/>
                <a:latin typeface="Open Sans" panose="020B0606030504020204" pitchFamily="34" charset="0"/>
              </a:rPr>
              <a:t>Transfer learning in hybrid classical-quantum neural networks</a:t>
            </a:r>
            <a:br>
              <a:rPr lang="en-IN" b="0" i="0" u="none" strike="noStrike" dirty="0">
                <a:solidFill>
                  <a:srgbClr val="333333"/>
                </a:solidFill>
                <a:effectLst/>
                <a:latin typeface="Open Sans" panose="020B0606030504020204" pitchFamily="34" charset="0"/>
              </a:rPr>
            </a:br>
            <a:r>
              <a:rPr lang="en-IN" sz="1600" b="0" i="0" dirty="0">
                <a:solidFill>
                  <a:srgbClr val="000000"/>
                </a:solidFill>
                <a:effectLst/>
                <a:latin typeface="Open Sans" panose="020B0606030504020204" pitchFamily="34" charset="0"/>
              </a:rPr>
              <a:t>Andrea Mari, Thomas R. Bromley, Josh </a:t>
            </a:r>
            <a:r>
              <a:rPr lang="en-IN" sz="1600" b="0" i="0" dirty="0" err="1">
                <a:solidFill>
                  <a:srgbClr val="000000"/>
                </a:solidFill>
                <a:effectLst/>
                <a:latin typeface="Open Sans" panose="020B0606030504020204" pitchFamily="34" charset="0"/>
              </a:rPr>
              <a:t>Izaac</a:t>
            </a:r>
            <a:r>
              <a:rPr lang="en-IN" sz="1600" b="0" i="0" dirty="0">
                <a:solidFill>
                  <a:srgbClr val="000000"/>
                </a:solidFill>
                <a:effectLst/>
                <a:latin typeface="Open Sans" panose="020B0606030504020204" pitchFamily="34" charset="0"/>
              </a:rPr>
              <a:t>, Maria </a:t>
            </a:r>
            <a:r>
              <a:rPr lang="en-IN" sz="1600" b="0" i="0" dirty="0" err="1">
                <a:solidFill>
                  <a:srgbClr val="000000"/>
                </a:solidFill>
                <a:effectLst/>
                <a:latin typeface="Open Sans" panose="020B0606030504020204" pitchFamily="34" charset="0"/>
              </a:rPr>
              <a:t>Schuld</a:t>
            </a:r>
            <a:r>
              <a:rPr lang="en-IN" sz="1600" b="0" i="0" dirty="0">
                <a:solidFill>
                  <a:srgbClr val="000000"/>
                </a:solidFill>
                <a:effectLst/>
                <a:latin typeface="Open Sans" panose="020B0606030504020204" pitchFamily="34" charset="0"/>
              </a:rPr>
              <a:t>, and Nathan </a:t>
            </a:r>
            <a:r>
              <a:rPr lang="en-IN" sz="1600" b="0" i="0" dirty="0" err="1">
                <a:solidFill>
                  <a:srgbClr val="000000"/>
                </a:solidFill>
                <a:effectLst/>
                <a:latin typeface="Open Sans" panose="020B0606030504020204" pitchFamily="34" charset="0"/>
              </a:rPr>
              <a:t>Killoran</a:t>
            </a:r>
            <a:br>
              <a:rPr lang="en-IN" sz="1600" b="0" i="0" dirty="0">
                <a:solidFill>
                  <a:srgbClr val="000000"/>
                </a:solidFill>
                <a:effectLst/>
                <a:latin typeface="Open Sans" panose="020B0606030504020204" pitchFamily="34" charset="0"/>
              </a:rPr>
            </a:br>
            <a:br>
              <a:rPr lang="en-US" dirty="0"/>
            </a:br>
            <a:endParaRPr lang="en-US" dirty="0"/>
          </a:p>
        </p:txBody>
      </p:sp>
      <p:sp>
        <p:nvSpPr>
          <p:cNvPr id="3" name="Content Placeholder 2">
            <a:extLst>
              <a:ext uri="{FF2B5EF4-FFF2-40B4-BE49-F238E27FC236}">
                <a16:creationId xmlns:a16="http://schemas.microsoft.com/office/drawing/2014/main" id="{C067DBD2-66C8-586D-9C60-9DE3378D3AA8}"/>
              </a:ext>
            </a:extLst>
          </p:cNvPr>
          <p:cNvSpPr>
            <a:spLocks noGrp="1"/>
          </p:cNvSpPr>
          <p:nvPr>
            <p:ph idx="1"/>
          </p:nvPr>
        </p:nvSpPr>
        <p:spPr/>
        <p:txBody>
          <a:bodyPr>
            <a:normAutofit fontScale="92500" lnSpcReduction="20000"/>
          </a:bodyPr>
          <a:lstStyle/>
          <a:p>
            <a:r>
              <a:rPr lang="en-IN" dirty="0"/>
              <a:t>The aim of this work is to investigate the potential of the transfer learning paradigm in the context of quantum machine learning</a:t>
            </a:r>
            <a:endParaRPr lang="en-IN" dirty="0">
              <a:highlight>
                <a:srgbClr val="FFFF00"/>
              </a:highlight>
            </a:endParaRPr>
          </a:p>
          <a:p>
            <a:r>
              <a:rPr lang="en-IN" dirty="0"/>
              <a:t>They propose different implementations of hybrid transfer learning, but focus mainly on the paradigm in which a </a:t>
            </a:r>
            <a:r>
              <a:rPr lang="en-IN" dirty="0">
                <a:highlight>
                  <a:srgbClr val="FFFF00"/>
                </a:highlight>
              </a:rPr>
              <a:t>pre-trained classical network is modified and augmented by a final variational quantum circuit.  </a:t>
            </a:r>
          </a:p>
          <a:p>
            <a:r>
              <a:rPr lang="en-IN" dirty="0"/>
              <a:t>It allows to optimally </a:t>
            </a:r>
            <a:r>
              <a:rPr lang="en-IN" dirty="0">
                <a:highlight>
                  <a:srgbClr val="FFFF00"/>
                </a:highlight>
              </a:rPr>
              <a:t>pre-process high dimensional data </a:t>
            </a:r>
            <a:r>
              <a:rPr lang="en-IN" dirty="0"/>
              <a:t>(e.g., images) with any state-of-the-art classical network and to embed a select set of </a:t>
            </a:r>
            <a:r>
              <a:rPr lang="en-IN" dirty="0">
                <a:highlight>
                  <a:srgbClr val="FFFF00"/>
                </a:highlight>
              </a:rPr>
              <a:t>highly informative features into a quantum processor. </a:t>
            </a:r>
          </a:p>
          <a:p>
            <a:r>
              <a:rPr lang="en-IN" dirty="0"/>
              <a:t>We present several POC examples of the convenient application of </a:t>
            </a:r>
            <a:r>
              <a:rPr lang="en-IN" dirty="0">
                <a:highlight>
                  <a:srgbClr val="FFFF00"/>
                </a:highlight>
              </a:rPr>
              <a:t>quantum transfer learning for image recognition and quantum state classification.</a:t>
            </a:r>
          </a:p>
          <a:p>
            <a:r>
              <a:rPr lang="en-IN" dirty="0" err="1"/>
              <a:t>PennyLane</a:t>
            </a:r>
            <a:endParaRPr lang="en-IN" dirty="0"/>
          </a:p>
          <a:p>
            <a:r>
              <a:rPr lang="en-IN" dirty="0"/>
              <a:t>high-resolution image classifier - quantum computers (IBM and </a:t>
            </a:r>
            <a:r>
              <a:rPr lang="en-IN" dirty="0" err="1"/>
              <a:t>Rigetti</a:t>
            </a:r>
            <a:r>
              <a:rPr lang="en-IN" dirty="0"/>
              <a:t>)</a:t>
            </a:r>
          </a:p>
        </p:txBody>
      </p:sp>
      <p:sp>
        <p:nvSpPr>
          <p:cNvPr id="5" name="TextBox 4">
            <a:extLst>
              <a:ext uri="{FF2B5EF4-FFF2-40B4-BE49-F238E27FC236}">
                <a16:creationId xmlns:a16="http://schemas.microsoft.com/office/drawing/2014/main" id="{E585AEE2-6504-3A80-1732-ADA7C9E52504}"/>
              </a:ext>
            </a:extLst>
          </p:cNvPr>
          <p:cNvSpPr txBox="1"/>
          <p:nvPr/>
        </p:nvSpPr>
        <p:spPr>
          <a:xfrm>
            <a:off x="8305800" y="6176963"/>
            <a:ext cx="6096000" cy="400110"/>
          </a:xfrm>
          <a:prstGeom prst="rect">
            <a:avLst/>
          </a:prstGeom>
          <a:noFill/>
        </p:spPr>
        <p:txBody>
          <a:bodyPr wrap="square">
            <a:spAutoFit/>
          </a:bodyPr>
          <a:lstStyle/>
          <a:p>
            <a:r>
              <a:rPr lang="en-IN" sz="1000" b="0" i="0" u="none" strike="noStrike" dirty="0">
                <a:solidFill>
                  <a:srgbClr val="333333"/>
                </a:solidFill>
                <a:effectLst/>
                <a:latin typeface="Open Sans" panose="020B0606030504020204" pitchFamily="34" charset="0"/>
                <a:hlinkClick r:id="rId2"/>
              </a:rPr>
              <a:t>https://quantum-journal.org/papers/q-2020-10-09-340/</a:t>
            </a:r>
            <a:r>
              <a:rPr lang="en-IN" sz="1000" b="0" i="0" u="none" strike="noStrike" dirty="0">
                <a:solidFill>
                  <a:srgbClr val="333333"/>
                </a:solidFill>
                <a:effectLst/>
                <a:latin typeface="Open Sans" panose="020B0606030504020204" pitchFamily="34" charset="0"/>
              </a:rPr>
              <a:t>  </a:t>
            </a:r>
            <a:br>
              <a:rPr lang="en-IN" sz="1000" b="0" i="0" u="none" strike="noStrike" dirty="0">
                <a:solidFill>
                  <a:srgbClr val="333333"/>
                </a:solidFill>
                <a:effectLst/>
                <a:latin typeface="Open Sans" panose="020B0606030504020204" pitchFamily="34" charset="0"/>
              </a:rPr>
            </a:br>
            <a:r>
              <a:rPr lang="en-IN" sz="1000" b="0" i="0" u="none" strike="noStrike" dirty="0">
                <a:solidFill>
                  <a:srgbClr val="333333"/>
                </a:solidFill>
                <a:effectLst/>
                <a:latin typeface="Open Sans" panose="020B0606030504020204" pitchFamily="34" charset="0"/>
                <a:hlinkClick r:id="rId3"/>
              </a:rPr>
              <a:t>https://github.com/XanaduAI/quantum-transfer-learning</a:t>
            </a:r>
            <a:endParaRPr lang="en-US" sz="1000" dirty="0"/>
          </a:p>
        </p:txBody>
      </p:sp>
    </p:spTree>
    <p:extLst>
      <p:ext uri="{BB962C8B-B14F-4D97-AF65-F5344CB8AC3E}">
        <p14:creationId xmlns:p14="http://schemas.microsoft.com/office/powerpoint/2010/main" val="110336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6A37EA-BEE5-B897-F54B-61D6E6E8DF47}"/>
              </a:ext>
            </a:extLst>
          </p:cNvPr>
          <p:cNvSpPr>
            <a:spLocks noGrp="1"/>
          </p:cNvSpPr>
          <p:nvPr>
            <p:ph type="title"/>
          </p:nvPr>
        </p:nvSpPr>
        <p:spPr>
          <a:xfrm>
            <a:off x="841248" y="256032"/>
            <a:ext cx="10506456" cy="1014984"/>
          </a:xfrm>
        </p:spPr>
        <p:txBody>
          <a:bodyPr anchor="b">
            <a:normAutofit/>
          </a:bodyPr>
          <a:lstStyle/>
          <a:p>
            <a:r>
              <a:rPr lang="en-IN" sz="3400"/>
              <a:t>Medical image classification via quantum neural networks</a:t>
            </a:r>
            <a:endParaRPr lang="en-US" sz="340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9" name="Content Placeholder 2">
            <a:extLst>
              <a:ext uri="{FF2B5EF4-FFF2-40B4-BE49-F238E27FC236}">
                <a16:creationId xmlns:a16="http://schemas.microsoft.com/office/drawing/2014/main" id="{74E77CA8-ACA7-C56B-868D-B5EBF438E32D}"/>
              </a:ext>
            </a:extLst>
          </p:cNvPr>
          <p:cNvGraphicFramePr>
            <a:graphicFrameLocks noGrp="1"/>
          </p:cNvGraphicFramePr>
          <p:nvPr>
            <p:ph idx="1"/>
            <p:extLst>
              <p:ext uri="{D42A27DB-BD31-4B8C-83A1-F6EECF244321}">
                <p14:modId xmlns:p14="http://schemas.microsoft.com/office/powerpoint/2010/main" val="344219554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7599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27D1-CA8D-19D5-E9A1-34419E41321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07B33881-607E-6F2F-D4DD-4D626A6E5B0F}"/>
              </a:ext>
            </a:extLst>
          </p:cNvPr>
          <p:cNvSpPr>
            <a:spLocks noGrp="1"/>
          </p:cNvSpPr>
          <p:nvPr>
            <p:ph idx="1"/>
          </p:nvPr>
        </p:nvSpPr>
        <p:spPr/>
        <p:txBody>
          <a:bodyPr/>
          <a:lstStyle/>
          <a:p>
            <a:r>
              <a:rPr lang="en-IN" dirty="0"/>
              <a:t>Up to now, the transfer learning approach has been largely unexplored in the quantum domain with the exception of a few interesting applications, for example, in modelling many-body quantum systems [12, 23, 52], in the connection of a classical autoencoder to a quantum Boltzmann machine [35] and in the initialization of variational quantum networks [49]. </a:t>
            </a:r>
          </a:p>
          <a:p>
            <a:r>
              <a:rPr lang="en-IN" dirty="0"/>
              <a:t>Here, we aim at developing a more general and systematic theory, specifically tailored to the emerging paradigms of variational quantum circuits and hybrid neural networks</a:t>
            </a:r>
            <a:endParaRPr lang="en-US" dirty="0"/>
          </a:p>
        </p:txBody>
      </p:sp>
    </p:spTree>
    <p:extLst>
      <p:ext uri="{BB962C8B-B14F-4D97-AF65-F5344CB8AC3E}">
        <p14:creationId xmlns:p14="http://schemas.microsoft.com/office/powerpoint/2010/main" val="2302470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15FB0-53E4-D7B6-792D-634955CA28F8}"/>
              </a:ext>
            </a:extLst>
          </p:cNvPr>
          <p:cNvSpPr>
            <a:spLocks noGrp="1"/>
          </p:cNvSpPr>
          <p:nvPr>
            <p:ph type="title"/>
          </p:nvPr>
        </p:nvSpPr>
        <p:spPr/>
        <p:txBody>
          <a:bodyPr/>
          <a:lstStyle/>
          <a:p>
            <a:r>
              <a:rPr lang="en-US" dirty="0"/>
              <a:t>Scope</a:t>
            </a:r>
          </a:p>
        </p:txBody>
      </p:sp>
      <p:sp>
        <p:nvSpPr>
          <p:cNvPr id="6" name="TextBox 5">
            <a:extLst>
              <a:ext uri="{FF2B5EF4-FFF2-40B4-BE49-F238E27FC236}">
                <a16:creationId xmlns:a16="http://schemas.microsoft.com/office/drawing/2014/main" id="{0447FE3B-EA2A-35E8-18D0-0F1ADC340198}"/>
              </a:ext>
            </a:extLst>
          </p:cNvPr>
          <p:cNvSpPr txBox="1"/>
          <p:nvPr/>
        </p:nvSpPr>
        <p:spPr>
          <a:xfrm>
            <a:off x="493703" y="1811889"/>
            <a:ext cx="6464146" cy="2308324"/>
          </a:xfrm>
          <a:prstGeom prst="rect">
            <a:avLst/>
          </a:prstGeom>
          <a:noFill/>
        </p:spPr>
        <p:txBody>
          <a:bodyPr wrap="square" rtlCol="0">
            <a:spAutoFit/>
          </a:bodyPr>
          <a:lstStyle/>
          <a:p>
            <a:pPr marL="285750" indent="-285750">
              <a:buFont typeface="Arial" panose="020B0604020202020204" pitchFamily="34" charset="0"/>
              <a:buChar char="•"/>
            </a:pPr>
            <a:r>
              <a:rPr lang="en-IN" dirty="0"/>
              <a:t>The scope of this study to make claims about the performance of  quantum models with respect to classical models.</a:t>
            </a:r>
          </a:p>
          <a:p>
            <a:pPr marL="285750" indent="-285750">
              <a:buFont typeface="Arial" panose="020B0604020202020204" pitchFamily="34" charset="0"/>
              <a:buChar char="•"/>
            </a:pPr>
            <a:r>
              <a:rPr lang="en-IN" dirty="0"/>
              <a:t>But just to demonstrate that quantum transfer learning is feasible. </a:t>
            </a:r>
          </a:p>
          <a:p>
            <a:pPr marL="285750" indent="-285750">
              <a:buFont typeface="Arial" panose="020B0604020202020204" pitchFamily="34" charset="0"/>
              <a:buChar char="•"/>
            </a:pPr>
            <a:r>
              <a:rPr lang="en-IN" dirty="0">
                <a:highlight>
                  <a:srgbClr val="FFFF00"/>
                </a:highlight>
              </a:rPr>
              <a:t>hybrid models </a:t>
            </a:r>
            <a:r>
              <a:rPr lang="en-IN" dirty="0"/>
              <a:t>which combines quantum variational circuits  and classical neural networks can be jointly trained to accomplish </a:t>
            </a:r>
            <a:r>
              <a:rPr lang="en-IN" dirty="0">
                <a:highlight>
                  <a:srgbClr val="FFFF00"/>
                </a:highlight>
              </a:rPr>
              <a:t>hard computational tasks.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3351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D75C-17CC-8B78-358B-85397FA72B64}"/>
              </a:ext>
            </a:extLst>
          </p:cNvPr>
          <p:cNvSpPr>
            <a:spLocks noGrp="1"/>
          </p:cNvSpPr>
          <p:nvPr>
            <p:ph type="title"/>
          </p:nvPr>
        </p:nvSpPr>
        <p:spPr/>
        <p:txBody>
          <a:bodyPr/>
          <a:lstStyle/>
          <a:p>
            <a:r>
              <a:rPr lang="en-IN" dirty="0"/>
              <a:t>NISQ devices Limitations</a:t>
            </a:r>
            <a:endParaRPr lang="en-US" dirty="0"/>
          </a:p>
        </p:txBody>
      </p:sp>
      <p:sp>
        <p:nvSpPr>
          <p:cNvPr id="3" name="Content Placeholder 2">
            <a:extLst>
              <a:ext uri="{FF2B5EF4-FFF2-40B4-BE49-F238E27FC236}">
                <a16:creationId xmlns:a16="http://schemas.microsoft.com/office/drawing/2014/main" id="{61878A9D-8808-1115-DBC7-D385CF5ADD78}"/>
              </a:ext>
            </a:extLst>
          </p:cNvPr>
          <p:cNvSpPr>
            <a:spLocks noGrp="1"/>
          </p:cNvSpPr>
          <p:nvPr>
            <p:ph idx="1"/>
          </p:nvPr>
        </p:nvSpPr>
        <p:spPr/>
        <p:txBody>
          <a:bodyPr>
            <a:normAutofit fontScale="92500" lnSpcReduction="10000"/>
          </a:bodyPr>
          <a:lstStyle/>
          <a:p>
            <a:r>
              <a:rPr lang="en-IN" dirty="0"/>
              <a:t>in the quantum network, a typical variational embedding layers encode each classical element of x into a single subsystem and so, in many practical situations, one has:</a:t>
            </a:r>
          </a:p>
          <a:p>
            <a:pPr lvl="1"/>
            <a:r>
              <a:rPr lang="en-IN" dirty="0"/>
              <a:t> #inputs = # subsystems = # outputs.</a:t>
            </a:r>
          </a:p>
          <a:p>
            <a:r>
              <a:rPr lang="en-IN" dirty="0"/>
              <a:t>This common constraint of a variational quantum network could be overcome by: </a:t>
            </a:r>
          </a:p>
          <a:p>
            <a:pPr marL="914400" lvl="1" indent="-457200">
              <a:buFont typeface="+mj-lt"/>
              <a:buAutoNum type="arabicPeriod"/>
            </a:pPr>
            <a:r>
              <a:rPr lang="en-IN" dirty="0"/>
              <a:t>adding ancillary subsystems and discarding/measuring some of them in the middle of the circuit; </a:t>
            </a:r>
          </a:p>
          <a:p>
            <a:pPr marL="914400" lvl="1" indent="-457200">
              <a:buFont typeface="+mj-lt"/>
              <a:buAutoNum type="arabicPeriod"/>
            </a:pPr>
            <a:r>
              <a:rPr lang="en-IN" dirty="0"/>
              <a:t>engineering more complex embedding and measuring layers; </a:t>
            </a:r>
          </a:p>
          <a:p>
            <a:pPr marL="914400" lvl="1" indent="-457200">
              <a:buFont typeface="+mj-lt"/>
              <a:buAutoNum type="arabicPeriod"/>
            </a:pPr>
            <a:r>
              <a:rPr lang="en-IN" dirty="0"/>
              <a:t>adding pre-processing and post-processing classical layers.</a:t>
            </a:r>
          </a:p>
          <a:p>
            <a:r>
              <a:rPr lang="en-IN" dirty="0"/>
              <a:t>In this work, they choose the third option, and we formalize it through the notion of dressed quantum circuits</a:t>
            </a:r>
            <a:endParaRPr lang="en-US" dirty="0"/>
          </a:p>
        </p:txBody>
      </p:sp>
    </p:spTree>
    <p:extLst>
      <p:ext uri="{BB962C8B-B14F-4D97-AF65-F5344CB8AC3E}">
        <p14:creationId xmlns:p14="http://schemas.microsoft.com/office/powerpoint/2010/main" val="15896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9A7C-CDAA-DE47-48A4-E9AE9A31816E}"/>
              </a:ext>
            </a:extLst>
          </p:cNvPr>
          <p:cNvSpPr>
            <a:spLocks noGrp="1"/>
          </p:cNvSpPr>
          <p:nvPr>
            <p:ph type="title"/>
          </p:nvPr>
        </p:nvSpPr>
        <p:spPr/>
        <p:txBody>
          <a:bodyPr/>
          <a:lstStyle/>
          <a:p>
            <a:r>
              <a:rPr lang="en-IN" dirty="0"/>
              <a:t>Dressed Quantum Circuit</a:t>
            </a:r>
            <a:endParaRPr lang="en-US" dirty="0"/>
          </a:p>
        </p:txBody>
      </p:sp>
      <p:sp>
        <p:nvSpPr>
          <p:cNvPr id="3" name="Content Placeholder 2">
            <a:extLst>
              <a:ext uri="{FF2B5EF4-FFF2-40B4-BE49-F238E27FC236}">
                <a16:creationId xmlns:a16="http://schemas.microsoft.com/office/drawing/2014/main" id="{3710B180-5CAC-48CE-2F4D-24FC05948428}"/>
              </a:ext>
            </a:extLst>
          </p:cNvPr>
          <p:cNvSpPr>
            <a:spLocks noGrp="1"/>
          </p:cNvSpPr>
          <p:nvPr>
            <p:ph idx="1"/>
          </p:nvPr>
        </p:nvSpPr>
        <p:spPr/>
        <p:txBody>
          <a:bodyPr>
            <a:normAutofit/>
          </a:bodyPr>
          <a:lstStyle/>
          <a:p>
            <a:r>
              <a:rPr lang="en-IN" sz="1400" dirty="0"/>
              <a:t>With the aim of adding some basic pre-processing and post-processing of the input and output data we place a classical layer at the beginning and at the end of the quantum network, obtaining what we might call a dressed quantum circuit: </a:t>
            </a:r>
          </a:p>
          <a:p>
            <a:endParaRPr lang="en-IN" sz="1400" dirty="0"/>
          </a:p>
          <a:p>
            <a:endParaRPr lang="en-IN" sz="1400" dirty="0"/>
          </a:p>
          <a:p>
            <a:r>
              <a:rPr lang="en-IN" sz="1400" dirty="0"/>
              <a:t>Differently from a complex hybrid network in which the computation is shared between cooperating classical and quantum processors, </a:t>
            </a:r>
          </a:p>
          <a:p>
            <a:r>
              <a:rPr lang="en-IN" sz="1400" dirty="0"/>
              <a:t>In this case the main computation is performed by the quantum circuit Q, while the classical layers are mainly responsible for the data embedding and readout. </a:t>
            </a:r>
          </a:p>
          <a:p>
            <a:r>
              <a:rPr lang="en-IN" sz="1400" dirty="0"/>
              <a:t>from a hardware point of view a dressed quantum circuit is almost equivalent to a bare one. But it has two important advantages:</a:t>
            </a:r>
          </a:p>
          <a:p>
            <a:pPr lvl="1">
              <a:buFont typeface="+mj-lt"/>
              <a:buAutoNum type="arabicPeriod"/>
            </a:pPr>
            <a:r>
              <a:rPr lang="en-IN" sz="1400" dirty="0"/>
              <a:t>The two classical layers can be trained to optimally perform the embedding of the input data and the post-processing of the measurement results; </a:t>
            </a:r>
          </a:p>
          <a:p>
            <a:pPr lvl="1">
              <a:buFont typeface="+mj-lt"/>
              <a:buAutoNum type="arabicPeriod"/>
            </a:pPr>
            <a:r>
              <a:rPr lang="en-IN" sz="1400" dirty="0"/>
              <a:t>The number of input and output variables are independent from the number of subsystems, allowing for flexible connections to other classical or quantum networks.</a:t>
            </a:r>
          </a:p>
          <a:p>
            <a:endParaRPr lang="en-US" sz="1400" i="1" dirty="0">
              <a:latin typeface="Cambria Math" panose="02040503050406030204" pitchFamily="18" charset="0"/>
            </a:endParaRPr>
          </a:p>
        </p:txBody>
      </p:sp>
      <p:pic>
        <p:nvPicPr>
          <p:cNvPr id="7" name="Picture 6">
            <a:extLst>
              <a:ext uri="{FF2B5EF4-FFF2-40B4-BE49-F238E27FC236}">
                <a16:creationId xmlns:a16="http://schemas.microsoft.com/office/drawing/2014/main" id="{E610EE95-7DF8-0B4C-0632-47C7A951078F}"/>
              </a:ext>
            </a:extLst>
          </p:cNvPr>
          <p:cNvPicPr>
            <a:picLocks noChangeAspect="1"/>
          </p:cNvPicPr>
          <p:nvPr/>
        </p:nvPicPr>
        <p:blipFill>
          <a:blip r:embed="rId2"/>
          <a:stretch>
            <a:fillRect/>
          </a:stretch>
        </p:blipFill>
        <p:spPr>
          <a:xfrm>
            <a:off x="3898900" y="2391103"/>
            <a:ext cx="4394200" cy="457200"/>
          </a:xfrm>
          <a:prstGeom prst="rect">
            <a:avLst/>
          </a:prstGeom>
        </p:spPr>
      </p:pic>
      <p:sp>
        <p:nvSpPr>
          <p:cNvPr id="9" name="TextBox 8">
            <a:extLst>
              <a:ext uri="{FF2B5EF4-FFF2-40B4-BE49-F238E27FC236}">
                <a16:creationId xmlns:a16="http://schemas.microsoft.com/office/drawing/2014/main" id="{DFC731DD-3180-627E-857C-39B6319E8133}"/>
              </a:ext>
            </a:extLst>
          </p:cNvPr>
          <p:cNvSpPr txBox="1"/>
          <p:nvPr/>
        </p:nvSpPr>
        <p:spPr>
          <a:xfrm>
            <a:off x="6096000" y="6031210"/>
            <a:ext cx="6096000" cy="923330"/>
          </a:xfrm>
          <a:prstGeom prst="rect">
            <a:avLst/>
          </a:prstGeom>
          <a:noFill/>
        </p:spPr>
        <p:txBody>
          <a:bodyPr wrap="square">
            <a:spAutoFit/>
          </a:bodyPr>
          <a:lstStyle/>
          <a:p>
            <a:pPr marL="0" indent="0">
              <a:buNone/>
            </a:pPr>
            <a:r>
              <a:rPr lang="en-IN" sz="1800" dirty="0">
                <a:solidFill>
                  <a:schemeClr val="bg1">
                    <a:lumMod val="50000"/>
                  </a:schemeClr>
                </a:solidFill>
              </a:rPr>
              <a:t>A similar hybrid model was applied to a generative quantum Helmholtz machine in Ref. [7] and to a variational circuit in Ref. [5].</a:t>
            </a:r>
            <a:endParaRPr lang="en-IN" sz="2800" dirty="0">
              <a:solidFill>
                <a:schemeClr val="bg1">
                  <a:lumMod val="50000"/>
                </a:schemeClr>
              </a:solidFill>
            </a:endParaRPr>
          </a:p>
        </p:txBody>
      </p:sp>
    </p:spTree>
    <p:extLst>
      <p:ext uri="{BB962C8B-B14F-4D97-AF65-F5344CB8AC3E}">
        <p14:creationId xmlns:p14="http://schemas.microsoft.com/office/powerpoint/2010/main" val="1278453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CC5EC-07ED-D43A-FC0A-EDDAA5E4E84F}"/>
              </a:ext>
            </a:extLst>
          </p:cNvPr>
          <p:cNvSpPr>
            <a:spLocks noGrp="1"/>
          </p:cNvSpPr>
          <p:nvPr>
            <p:ph type="title"/>
          </p:nvPr>
        </p:nvSpPr>
        <p:spPr>
          <a:xfrm>
            <a:off x="2475475" y="449208"/>
            <a:ext cx="6203731" cy="315912"/>
          </a:xfrm>
        </p:spPr>
        <p:txBody>
          <a:bodyPr>
            <a:normAutofit fontScale="90000"/>
          </a:bodyPr>
          <a:lstStyle/>
          <a:p>
            <a:pPr algn="ctr"/>
            <a:r>
              <a:rPr lang="en-IN" dirty="0"/>
              <a:t>Transfer learning</a:t>
            </a:r>
            <a:endParaRPr lang="en-US" dirty="0"/>
          </a:p>
        </p:txBody>
      </p:sp>
      <p:sp>
        <p:nvSpPr>
          <p:cNvPr id="3" name="Content Placeholder 2">
            <a:extLst>
              <a:ext uri="{FF2B5EF4-FFF2-40B4-BE49-F238E27FC236}">
                <a16:creationId xmlns:a16="http://schemas.microsoft.com/office/drawing/2014/main" id="{7630573A-7A58-395C-58DE-E297DEF4264E}"/>
              </a:ext>
            </a:extLst>
          </p:cNvPr>
          <p:cNvSpPr>
            <a:spLocks noGrp="1"/>
          </p:cNvSpPr>
          <p:nvPr>
            <p:ph idx="1"/>
          </p:nvPr>
        </p:nvSpPr>
        <p:spPr>
          <a:xfrm>
            <a:off x="186559" y="1014988"/>
            <a:ext cx="10515600" cy="1290638"/>
          </a:xfrm>
        </p:spPr>
        <p:txBody>
          <a:bodyPr>
            <a:noAutofit/>
          </a:bodyPr>
          <a:lstStyle/>
          <a:p>
            <a:r>
              <a:rPr lang="en-US" sz="1400" dirty="0"/>
              <a:t>Main idea </a:t>
            </a:r>
            <a:r>
              <a:rPr lang="en-IN" sz="1400" dirty="0"/>
              <a:t>is to do transferring of some pre-acquired “knowledge” between two networks, say from network A to network B, where each of them could be either classical or quantum. </a:t>
            </a:r>
          </a:p>
          <a:p>
            <a:r>
              <a:rPr lang="en-IN" sz="1400" dirty="0"/>
              <a:t>A’ can be used to produce features which are not problem-specific.</a:t>
            </a:r>
          </a:p>
          <a:p>
            <a:r>
              <a:rPr lang="en-IN" sz="1400" dirty="0">
                <a:highlight>
                  <a:srgbClr val="FFFF00"/>
                </a:highlight>
              </a:rPr>
              <a:t>The motivation for truncating the final layers of A is that the final activations of a network are usually more tuned to the specific problem, while intermediate features are more generic and so more suitable for transfer learning.</a:t>
            </a:r>
          </a:p>
          <a:p>
            <a:r>
              <a:rPr lang="en-IN" sz="1400" dirty="0"/>
              <a:t>For example, in a convolutional neural network, a feature extractor can be obtained by removing the final dense layers while preserving all the pre-trained convolution layers.</a:t>
            </a:r>
            <a:endParaRPr lang="en-US" sz="1400" dirty="0">
              <a:highlight>
                <a:srgbClr val="FFFF00"/>
              </a:highlight>
            </a:endParaRPr>
          </a:p>
        </p:txBody>
      </p:sp>
      <p:pic>
        <p:nvPicPr>
          <p:cNvPr id="7" name="Picture 6" descr="Table&#10;&#10;Description automatically generated">
            <a:extLst>
              <a:ext uri="{FF2B5EF4-FFF2-40B4-BE49-F238E27FC236}">
                <a16:creationId xmlns:a16="http://schemas.microsoft.com/office/drawing/2014/main" id="{2E405014-DBA7-5AA7-2343-6898BB46596B}"/>
              </a:ext>
            </a:extLst>
          </p:cNvPr>
          <p:cNvPicPr>
            <a:picLocks noChangeAspect="1"/>
          </p:cNvPicPr>
          <p:nvPr/>
        </p:nvPicPr>
        <p:blipFill>
          <a:blip r:embed="rId2"/>
          <a:stretch>
            <a:fillRect/>
          </a:stretch>
        </p:blipFill>
        <p:spPr>
          <a:xfrm>
            <a:off x="4242527" y="2835878"/>
            <a:ext cx="3255272" cy="1631020"/>
          </a:xfrm>
          <a:prstGeom prst="rect">
            <a:avLst/>
          </a:prstGeom>
        </p:spPr>
      </p:pic>
      <p:pic>
        <p:nvPicPr>
          <p:cNvPr id="8" name="Content Placeholder 4" descr="Diagram, schematic&#10;&#10;Description automatically generated">
            <a:extLst>
              <a:ext uri="{FF2B5EF4-FFF2-40B4-BE49-F238E27FC236}">
                <a16:creationId xmlns:a16="http://schemas.microsoft.com/office/drawing/2014/main" id="{833BE23F-0141-9730-4C4C-3DEB999A9121}"/>
              </a:ext>
            </a:extLst>
          </p:cNvPr>
          <p:cNvPicPr>
            <a:picLocks noChangeAspect="1"/>
          </p:cNvPicPr>
          <p:nvPr/>
        </p:nvPicPr>
        <p:blipFill>
          <a:blip r:embed="rId3"/>
          <a:stretch>
            <a:fillRect/>
          </a:stretch>
        </p:blipFill>
        <p:spPr>
          <a:xfrm>
            <a:off x="186559" y="2835877"/>
            <a:ext cx="3504622" cy="3656997"/>
          </a:xfrm>
          <a:prstGeom prst="rect">
            <a:avLst/>
          </a:prstGeom>
        </p:spPr>
      </p:pic>
      <p:pic>
        <p:nvPicPr>
          <p:cNvPr id="11" name="Picture 10" descr="Text&#10;&#10;Description automatically generated">
            <a:extLst>
              <a:ext uri="{FF2B5EF4-FFF2-40B4-BE49-F238E27FC236}">
                <a16:creationId xmlns:a16="http://schemas.microsoft.com/office/drawing/2014/main" id="{75BD77DA-23AF-A4D8-73BB-30607F5A0BCB}"/>
              </a:ext>
            </a:extLst>
          </p:cNvPr>
          <p:cNvPicPr>
            <a:picLocks noChangeAspect="1"/>
          </p:cNvPicPr>
          <p:nvPr/>
        </p:nvPicPr>
        <p:blipFill>
          <a:blip r:embed="rId4"/>
          <a:stretch>
            <a:fillRect/>
          </a:stretch>
        </p:blipFill>
        <p:spPr>
          <a:xfrm>
            <a:off x="7959266" y="2710589"/>
            <a:ext cx="4230395" cy="3224441"/>
          </a:xfrm>
          <a:prstGeom prst="rect">
            <a:avLst/>
          </a:prstGeom>
        </p:spPr>
      </p:pic>
      <p:pic>
        <p:nvPicPr>
          <p:cNvPr id="13" name="Picture 12" descr="Text&#10;&#10;Description automatically generated">
            <a:extLst>
              <a:ext uri="{FF2B5EF4-FFF2-40B4-BE49-F238E27FC236}">
                <a16:creationId xmlns:a16="http://schemas.microsoft.com/office/drawing/2014/main" id="{86DAB697-D121-BC6C-95DA-0405BE7509B6}"/>
              </a:ext>
            </a:extLst>
          </p:cNvPr>
          <p:cNvPicPr>
            <a:picLocks noChangeAspect="1"/>
          </p:cNvPicPr>
          <p:nvPr/>
        </p:nvPicPr>
        <p:blipFill>
          <a:blip r:embed="rId5"/>
          <a:stretch>
            <a:fillRect/>
          </a:stretch>
        </p:blipFill>
        <p:spPr>
          <a:xfrm>
            <a:off x="8056283" y="5877194"/>
            <a:ext cx="3786537" cy="925598"/>
          </a:xfrm>
          <a:prstGeom prst="rect">
            <a:avLst/>
          </a:prstGeom>
        </p:spPr>
      </p:pic>
      <p:sp>
        <p:nvSpPr>
          <p:cNvPr id="15" name="TextBox 14">
            <a:extLst>
              <a:ext uri="{FF2B5EF4-FFF2-40B4-BE49-F238E27FC236}">
                <a16:creationId xmlns:a16="http://schemas.microsoft.com/office/drawing/2014/main" id="{0990DBA1-E3AD-A439-47FA-63E7B670BD5B}"/>
              </a:ext>
            </a:extLst>
          </p:cNvPr>
          <p:cNvSpPr txBox="1"/>
          <p:nvPr/>
        </p:nvSpPr>
        <p:spPr>
          <a:xfrm>
            <a:off x="3853551" y="6339993"/>
            <a:ext cx="6096000" cy="369332"/>
          </a:xfrm>
          <a:prstGeom prst="rect">
            <a:avLst/>
          </a:prstGeom>
          <a:noFill/>
        </p:spPr>
        <p:txBody>
          <a:bodyPr wrap="square">
            <a:spAutoFit/>
          </a:bodyPr>
          <a:lstStyle/>
          <a:p>
            <a:r>
              <a:rPr lang="en-IN" dirty="0"/>
              <a:t>quantum processor of 4 qubits.</a:t>
            </a:r>
            <a:endParaRPr lang="en-US" dirty="0"/>
          </a:p>
        </p:txBody>
      </p:sp>
    </p:spTree>
    <p:extLst>
      <p:ext uri="{BB962C8B-B14F-4D97-AF65-F5344CB8AC3E}">
        <p14:creationId xmlns:p14="http://schemas.microsoft.com/office/powerpoint/2010/main" val="361925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38C8-179A-F377-367F-CA6B934D5A95}"/>
              </a:ext>
            </a:extLst>
          </p:cNvPr>
          <p:cNvSpPr>
            <a:spLocks noGrp="1"/>
          </p:cNvSpPr>
          <p:nvPr>
            <p:ph type="title"/>
          </p:nvPr>
        </p:nvSpPr>
        <p:spPr/>
        <p:txBody>
          <a:bodyPr/>
          <a:lstStyle/>
          <a:p>
            <a:r>
              <a:rPr lang="en-IN" dirty="0"/>
              <a:t>CQ transfer learning</a:t>
            </a:r>
            <a:endParaRPr lang="en-US" dirty="0"/>
          </a:p>
        </p:txBody>
      </p:sp>
      <p:sp>
        <p:nvSpPr>
          <p:cNvPr id="3" name="Content Placeholder 2">
            <a:extLst>
              <a:ext uri="{FF2B5EF4-FFF2-40B4-BE49-F238E27FC236}">
                <a16:creationId xmlns:a16="http://schemas.microsoft.com/office/drawing/2014/main" id="{7DB5B590-1514-8030-4A19-C98EA5B15A28}"/>
              </a:ext>
            </a:extLst>
          </p:cNvPr>
          <p:cNvSpPr>
            <a:spLocks noGrp="1"/>
          </p:cNvSpPr>
          <p:nvPr>
            <p:ph idx="1"/>
          </p:nvPr>
        </p:nvSpPr>
        <p:spPr>
          <a:xfrm>
            <a:off x="6246515" y="3269631"/>
            <a:ext cx="5927490" cy="3588369"/>
          </a:xfrm>
        </p:spPr>
        <p:txBody>
          <a:bodyPr>
            <a:normAutofit/>
          </a:bodyPr>
          <a:lstStyle/>
          <a:p>
            <a:r>
              <a:rPr lang="en-IN" dirty="0"/>
              <a:t>for example by using them as input variables for the dressed quantum circuit model introduced.</a:t>
            </a:r>
          </a:p>
          <a:p>
            <a:r>
              <a:rPr lang="en-IN" dirty="0"/>
              <a:t>a quantum computer is applied only to a fairly limited number of abstract features, which is much more feasible compared to embedding millions of raw pixels in a quantum system.</a:t>
            </a:r>
            <a:endParaRPr lang="en-US" dirty="0"/>
          </a:p>
        </p:txBody>
      </p:sp>
      <p:sp>
        <p:nvSpPr>
          <p:cNvPr id="4" name="Rectangle 3">
            <a:extLst>
              <a:ext uri="{FF2B5EF4-FFF2-40B4-BE49-F238E27FC236}">
                <a16:creationId xmlns:a16="http://schemas.microsoft.com/office/drawing/2014/main" id="{673B1A10-305D-8D3D-3DBE-C39794078591}"/>
              </a:ext>
            </a:extLst>
          </p:cNvPr>
          <p:cNvSpPr/>
          <p:nvPr/>
        </p:nvSpPr>
        <p:spPr>
          <a:xfrm>
            <a:off x="583096" y="2494377"/>
            <a:ext cx="2398644" cy="173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classical pre-trained models as feature extractors</a:t>
            </a:r>
            <a:endParaRPr lang="en-US" dirty="0"/>
          </a:p>
        </p:txBody>
      </p:sp>
      <p:sp>
        <p:nvSpPr>
          <p:cNvPr id="5" name="Rectangle 4">
            <a:extLst>
              <a:ext uri="{FF2B5EF4-FFF2-40B4-BE49-F238E27FC236}">
                <a16:creationId xmlns:a16="http://schemas.microsoft.com/office/drawing/2014/main" id="{3B047E51-D2FE-C55B-D07C-196DB6CBF82F}"/>
              </a:ext>
            </a:extLst>
          </p:cNvPr>
          <p:cNvSpPr/>
          <p:nvPr/>
        </p:nvSpPr>
        <p:spPr>
          <a:xfrm>
            <a:off x="3188920" y="2494377"/>
            <a:ext cx="2027582" cy="173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post-processing such features on a quantum computer</a:t>
            </a:r>
            <a:endParaRPr lang="en-US" dirty="0"/>
          </a:p>
        </p:txBody>
      </p:sp>
      <p:cxnSp>
        <p:nvCxnSpPr>
          <p:cNvPr id="9" name="Straight Arrow Connector 8">
            <a:extLst>
              <a:ext uri="{FF2B5EF4-FFF2-40B4-BE49-F238E27FC236}">
                <a16:creationId xmlns:a16="http://schemas.microsoft.com/office/drawing/2014/main" id="{757A7A8F-21CF-6AA4-8D92-AAF356ADBED1}"/>
              </a:ext>
            </a:extLst>
          </p:cNvPr>
          <p:cNvCxnSpPr>
            <a:cxnSpLocks/>
            <a:stCxn id="4" idx="3"/>
            <a:endCxn id="5" idx="1"/>
          </p:cNvCxnSpPr>
          <p:nvPr/>
        </p:nvCxnSpPr>
        <p:spPr>
          <a:xfrm>
            <a:off x="2981740" y="3360910"/>
            <a:ext cx="207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6B9428-5367-37A9-F5D6-6BEDB1710347}"/>
              </a:ext>
            </a:extLst>
          </p:cNvPr>
          <p:cNvSpPr txBox="1"/>
          <p:nvPr/>
        </p:nvSpPr>
        <p:spPr>
          <a:xfrm>
            <a:off x="504497" y="5735461"/>
            <a:ext cx="6096000" cy="923330"/>
          </a:xfrm>
          <a:prstGeom prst="rect">
            <a:avLst/>
          </a:prstGeom>
          <a:noFill/>
        </p:spPr>
        <p:txBody>
          <a:bodyPr wrap="square">
            <a:spAutoFit/>
          </a:bodyPr>
          <a:lstStyle/>
          <a:p>
            <a:r>
              <a:rPr lang="en-IN" dirty="0"/>
              <a:t>Our results demonstrate the promising potential of the CQ transfer learning scheme applied to current NISQ devices, especially in the context of </a:t>
            </a:r>
            <a:r>
              <a:rPr lang="en-IN" dirty="0" err="1"/>
              <a:t>highresolution</a:t>
            </a:r>
            <a:r>
              <a:rPr lang="en-IN" dirty="0"/>
              <a:t> image processing.</a:t>
            </a:r>
            <a:endParaRPr lang="en-US" dirty="0"/>
          </a:p>
        </p:txBody>
      </p:sp>
      <p:pic>
        <p:nvPicPr>
          <p:cNvPr id="18" name="Picture 17" descr="Diagram&#10;&#10;Description automatically generated">
            <a:extLst>
              <a:ext uri="{FF2B5EF4-FFF2-40B4-BE49-F238E27FC236}">
                <a16:creationId xmlns:a16="http://schemas.microsoft.com/office/drawing/2014/main" id="{53A60065-3B00-D9D4-C38F-3CE25F225332}"/>
              </a:ext>
            </a:extLst>
          </p:cNvPr>
          <p:cNvPicPr>
            <a:picLocks noChangeAspect="1"/>
          </p:cNvPicPr>
          <p:nvPr/>
        </p:nvPicPr>
        <p:blipFill>
          <a:blip r:embed="rId2"/>
          <a:stretch>
            <a:fillRect/>
          </a:stretch>
        </p:blipFill>
        <p:spPr>
          <a:xfrm>
            <a:off x="7283669" y="247605"/>
            <a:ext cx="3293460" cy="2886166"/>
          </a:xfrm>
          <a:prstGeom prst="rect">
            <a:avLst/>
          </a:prstGeom>
        </p:spPr>
      </p:pic>
    </p:spTree>
    <p:extLst>
      <p:ext uri="{BB962C8B-B14F-4D97-AF65-F5344CB8AC3E}">
        <p14:creationId xmlns:p14="http://schemas.microsoft.com/office/powerpoint/2010/main" val="2579844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38C8-179A-F377-367F-CA6B934D5A95}"/>
              </a:ext>
            </a:extLst>
          </p:cNvPr>
          <p:cNvSpPr>
            <a:spLocks noGrp="1"/>
          </p:cNvSpPr>
          <p:nvPr>
            <p:ph type="title"/>
          </p:nvPr>
        </p:nvSpPr>
        <p:spPr/>
        <p:txBody>
          <a:bodyPr/>
          <a:lstStyle/>
          <a:p>
            <a:r>
              <a:rPr lang="en-IN" dirty="0"/>
              <a:t>Quantum to classical transfer learning</a:t>
            </a:r>
            <a:endParaRPr lang="en-US" dirty="0"/>
          </a:p>
        </p:txBody>
      </p:sp>
      <p:sp>
        <p:nvSpPr>
          <p:cNvPr id="3" name="Content Placeholder 2">
            <a:extLst>
              <a:ext uri="{FF2B5EF4-FFF2-40B4-BE49-F238E27FC236}">
                <a16:creationId xmlns:a16="http://schemas.microsoft.com/office/drawing/2014/main" id="{7DB5B590-1514-8030-4A19-C98EA5B15A28}"/>
              </a:ext>
            </a:extLst>
          </p:cNvPr>
          <p:cNvSpPr>
            <a:spLocks noGrp="1"/>
          </p:cNvSpPr>
          <p:nvPr>
            <p:ph idx="1"/>
          </p:nvPr>
        </p:nvSpPr>
        <p:spPr>
          <a:xfrm>
            <a:off x="725558" y="4558747"/>
            <a:ext cx="10515600" cy="1523999"/>
          </a:xfrm>
        </p:spPr>
        <p:txBody>
          <a:bodyPr>
            <a:normAutofit fontScale="85000" lnSpcReduction="10000"/>
          </a:bodyPr>
          <a:lstStyle/>
          <a:p>
            <a:pPr marL="0" indent="0">
              <a:buNone/>
            </a:pPr>
            <a:r>
              <a:rPr lang="en-IN" dirty="0"/>
              <a:t>This scheme can be very useful in two important situations:</a:t>
            </a:r>
          </a:p>
          <a:p>
            <a:pPr marL="514350" indent="-514350">
              <a:buFont typeface="+mj-lt"/>
              <a:buAutoNum type="arabicPeriod"/>
            </a:pPr>
            <a:r>
              <a:rPr lang="en-IN" dirty="0"/>
              <a:t>if the dataset consists of quantum states (e.g., in a state classification problem).</a:t>
            </a:r>
          </a:p>
          <a:p>
            <a:pPr marL="514350" indent="-514350">
              <a:buFont typeface="+mj-lt"/>
              <a:buAutoNum type="arabicPeriod"/>
            </a:pPr>
            <a:r>
              <a:rPr lang="en-IN" dirty="0"/>
              <a:t>if we have at our disposal a very good quantum computer which outperforms current classical feature extractors at some task.</a:t>
            </a:r>
          </a:p>
        </p:txBody>
      </p:sp>
      <p:sp>
        <p:nvSpPr>
          <p:cNvPr id="4" name="Rectangle 3">
            <a:extLst>
              <a:ext uri="{FF2B5EF4-FFF2-40B4-BE49-F238E27FC236}">
                <a16:creationId xmlns:a16="http://schemas.microsoft.com/office/drawing/2014/main" id="{673B1A10-305D-8D3D-3DBE-C39794078591}"/>
              </a:ext>
            </a:extLst>
          </p:cNvPr>
          <p:cNvSpPr/>
          <p:nvPr/>
        </p:nvSpPr>
        <p:spPr>
          <a:xfrm>
            <a:off x="5254487" y="2547385"/>
            <a:ext cx="2398644" cy="173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pre-trained quantum system as a feature extractor,.</a:t>
            </a:r>
            <a:endParaRPr lang="en-US" dirty="0"/>
          </a:p>
        </p:txBody>
      </p:sp>
      <p:sp>
        <p:nvSpPr>
          <p:cNvPr id="5" name="Rectangle 4">
            <a:extLst>
              <a:ext uri="{FF2B5EF4-FFF2-40B4-BE49-F238E27FC236}">
                <a16:creationId xmlns:a16="http://schemas.microsoft.com/office/drawing/2014/main" id="{3B047E51-D2FE-C55B-D07C-196DB6CBF82F}"/>
              </a:ext>
            </a:extLst>
          </p:cNvPr>
          <p:cNvSpPr/>
          <p:nvPr/>
        </p:nvSpPr>
        <p:spPr>
          <a:xfrm>
            <a:off x="8295862" y="2547385"/>
            <a:ext cx="2027582" cy="173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classical network uses extracted features for the specific problem of interest.</a:t>
            </a:r>
            <a:endParaRPr lang="en-US" dirty="0"/>
          </a:p>
        </p:txBody>
      </p:sp>
      <p:cxnSp>
        <p:nvCxnSpPr>
          <p:cNvPr id="9" name="Straight Arrow Connector 8">
            <a:extLst>
              <a:ext uri="{FF2B5EF4-FFF2-40B4-BE49-F238E27FC236}">
                <a16:creationId xmlns:a16="http://schemas.microsoft.com/office/drawing/2014/main" id="{757A7A8F-21CF-6AA4-8D92-AAF356ADBED1}"/>
              </a:ext>
            </a:extLst>
          </p:cNvPr>
          <p:cNvCxnSpPr>
            <a:cxnSpLocks/>
            <a:stCxn id="4" idx="3"/>
            <a:endCxn id="5" idx="1"/>
          </p:cNvCxnSpPr>
          <p:nvPr/>
        </p:nvCxnSpPr>
        <p:spPr>
          <a:xfrm>
            <a:off x="7653131" y="3413918"/>
            <a:ext cx="6427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CD0CE9-9F98-71A2-208F-D4ED41147AE5}"/>
              </a:ext>
            </a:extLst>
          </p:cNvPr>
          <p:cNvSpPr txBox="1"/>
          <p:nvPr/>
        </p:nvSpPr>
        <p:spPr>
          <a:xfrm>
            <a:off x="490330" y="1561663"/>
            <a:ext cx="4929809" cy="2031325"/>
          </a:xfrm>
          <a:prstGeom prst="rect">
            <a:avLst/>
          </a:prstGeom>
          <a:noFill/>
        </p:spPr>
        <p:txBody>
          <a:bodyPr wrap="square" rtlCol="0">
            <a:spAutoFit/>
          </a:bodyPr>
          <a:lstStyle/>
          <a:p>
            <a:r>
              <a:rPr lang="en-IN" dirty="0"/>
              <a:t>A device performing a (potentially classically intractable) computation resulting in an output vector of numerical values associated to the input. </a:t>
            </a:r>
          </a:p>
          <a:p>
            <a:pPr marL="285750" indent="-285750">
              <a:buFont typeface="Arial" panose="020B0604020202020204" pitchFamily="34" charset="0"/>
              <a:buChar char="•"/>
            </a:pPr>
            <a:r>
              <a:rPr lang="en-IN" dirty="0"/>
              <a:t>variational quantum circuit is first pre-trained and then used as a kind of </a:t>
            </a:r>
            <a:r>
              <a:rPr lang="en-IN" dirty="0">
                <a:highlight>
                  <a:srgbClr val="FFFF00"/>
                </a:highlight>
              </a:rPr>
              <a:t>multipurpose measurement device </a:t>
            </a:r>
          </a:p>
          <a:p>
            <a:endParaRPr lang="en-US" dirty="0"/>
          </a:p>
        </p:txBody>
      </p:sp>
      <p:sp>
        <p:nvSpPr>
          <p:cNvPr id="11" name="TextBox 10">
            <a:extLst>
              <a:ext uri="{FF2B5EF4-FFF2-40B4-BE49-F238E27FC236}">
                <a16:creationId xmlns:a16="http://schemas.microsoft.com/office/drawing/2014/main" id="{27089DE9-830D-4023-5D9C-C0252548D36A}"/>
              </a:ext>
            </a:extLst>
          </p:cNvPr>
          <p:cNvSpPr txBox="1"/>
          <p:nvPr/>
        </p:nvSpPr>
        <p:spPr>
          <a:xfrm>
            <a:off x="8418786" y="5892710"/>
            <a:ext cx="3541987" cy="1200329"/>
          </a:xfrm>
          <a:prstGeom prst="rect">
            <a:avLst/>
          </a:prstGeom>
          <a:noFill/>
        </p:spPr>
        <p:txBody>
          <a:bodyPr wrap="square" rtlCol="0">
            <a:spAutoFit/>
          </a:bodyPr>
          <a:lstStyle/>
          <a:p>
            <a:r>
              <a:rPr lang="en-US" dirty="0"/>
              <a:t>Example :4 </a:t>
            </a:r>
            <a:r>
              <a:rPr lang="en-US" dirty="0">
                <a:hlinkClick r:id="rId2"/>
              </a:rPr>
              <a:t>https://github.com/XanaduAI/quantum-transfer-learning</a:t>
            </a:r>
            <a:endParaRPr lang="en-US" dirty="0"/>
          </a:p>
          <a:p>
            <a:endParaRPr lang="en-US" dirty="0"/>
          </a:p>
        </p:txBody>
      </p:sp>
    </p:spTree>
    <p:extLst>
      <p:ext uri="{BB962C8B-B14F-4D97-AF65-F5344CB8AC3E}">
        <p14:creationId xmlns:p14="http://schemas.microsoft.com/office/powerpoint/2010/main" val="2386983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38C8-179A-F377-367F-CA6B934D5A95}"/>
              </a:ext>
            </a:extLst>
          </p:cNvPr>
          <p:cNvSpPr>
            <a:spLocks noGrp="1"/>
          </p:cNvSpPr>
          <p:nvPr>
            <p:ph type="title"/>
          </p:nvPr>
        </p:nvSpPr>
        <p:spPr/>
        <p:txBody>
          <a:bodyPr/>
          <a:lstStyle/>
          <a:p>
            <a:r>
              <a:rPr lang="en-IN" dirty="0"/>
              <a:t>Quantum to quantum transfer learning</a:t>
            </a:r>
            <a:endParaRPr lang="en-US" dirty="0"/>
          </a:p>
        </p:txBody>
      </p:sp>
      <p:sp>
        <p:nvSpPr>
          <p:cNvPr id="3" name="Content Placeholder 2">
            <a:extLst>
              <a:ext uri="{FF2B5EF4-FFF2-40B4-BE49-F238E27FC236}">
                <a16:creationId xmlns:a16="http://schemas.microsoft.com/office/drawing/2014/main" id="{7DB5B590-1514-8030-4A19-C98EA5B15A28}"/>
              </a:ext>
            </a:extLst>
          </p:cNvPr>
          <p:cNvSpPr>
            <a:spLocks noGrp="1"/>
          </p:cNvSpPr>
          <p:nvPr>
            <p:ph idx="1"/>
          </p:nvPr>
        </p:nvSpPr>
        <p:spPr>
          <a:xfrm>
            <a:off x="725558" y="4558747"/>
            <a:ext cx="10515600" cy="1523999"/>
          </a:xfrm>
        </p:spPr>
        <p:txBody>
          <a:bodyPr>
            <a:normAutofit fontScale="70000" lnSpcReduction="20000"/>
          </a:bodyPr>
          <a:lstStyle/>
          <a:p>
            <a:r>
              <a:rPr lang="en-IN" dirty="0"/>
              <a:t>QQ transfer learning scheme is to reduce the total training time</a:t>
            </a:r>
          </a:p>
          <a:p>
            <a:r>
              <a:rPr lang="en-IN" dirty="0"/>
              <a:t>instead of training a large variational quantum circuit, it is more efficient to initialize it with some pre-trained weights and then optimize only a couple of final layers.</a:t>
            </a:r>
          </a:p>
          <a:p>
            <a:r>
              <a:rPr lang="en-IN" dirty="0"/>
              <a:t>such optimization of the final layers could be interpreted as a change of the measurement basis which is tuned to the specific</a:t>
            </a:r>
          </a:p>
        </p:txBody>
      </p:sp>
      <p:sp>
        <p:nvSpPr>
          <p:cNvPr id="4" name="Rectangle 3">
            <a:extLst>
              <a:ext uri="{FF2B5EF4-FFF2-40B4-BE49-F238E27FC236}">
                <a16:creationId xmlns:a16="http://schemas.microsoft.com/office/drawing/2014/main" id="{673B1A10-305D-8D3D-3DBE-C39794078591}"/>
              </a:ext>
            </a:extLst>
          </p:cNvPr>
          <p:cNvSpPr/>
          <p:nvPr/>
        </p:nvSpPr>
        <p:spPr>
          <a:xfrm>
            <a:off x="5254487" y="2547385"/>
            <a:ext cx="2398644" cy="173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quantum network A is pre-trained for a generic task and dataset</a:t>
            </a:r>
            <a:endParaRPr lang="en-US" dirty="0"/>
          </a:p>
        </p:txBody>
      </p:sp>
      <p:sp>
        <p:nvSpPr>
          <p:cNvPr id="5" name="Rectangle 4">
            <a:extLst>
              <a:ext uri="{FF2B5EF4-FFF2-40B4-BE49-F238E27FC236}">
                <a16:creationId xmlns:a16="http://schemas.microsoft.com/office/drawing/2014/main" id="{3B047E51-D2FE-C55B-D07C-196DB6CBF82F}"/>
              </a:ext>
            </a:extLst>
          </p:cNvPr>
          <p:cNvSpPr/>
          <p:nvPr/>
        </p:nvSpPr>
        <p:spPr>
          <a:xfrm>
            <a:off x="7854428" y="2547385"/>
            <a:ext cx="2027582" cy="173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final quantum layers are removed, and replaced by a trainable quantum network B</a:t>
            </a:r>
            <a:endParaRPr lang="en-US" dirty="0"/>
          </a:p>
        </p:txBody>
      </p:sp>
      <p:cxnSp>
        <p:nvCxnSpPr>
          <p:cNvPr id="9" name="Straight Arrow Connector 8">
            <a:extLst>
              <a:ext uri="{FF2B5EF4-FFF2-40B4-BE49-F238E27FC236}">
                <a16:creationId xmlns:a16="http://schemas.microsoft.com/office/drawing/2014/main" id="{757A7A8F-21CF-6AA4-8D92-AAF356ADBED1}"/>
              </a:ext>
            </a:extLst>
          </p:cNvPr>
          <p:cNvCxnSpPr>
            <a:cxnSpLocks/>
            <a:stCxn id="4" idx="3"/>
            <a:endCxn id="5" idx="1"/>
          </p:cNvCxnSpPr>
          <p:nvPr/>
        </p:nvCxnSpPr>
        <p:spPr>
          <a:xfrm>
            <a:off x="7653131" y="3413918"/>
            <a:ext cx="201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CD0CE9-9F98-71A2-208F-D4ED41147AE5}"/>
              </a:ext>
            </a:extLst>
          </p:cNvPr>
          <p:cNvSpPr txBox="1"/>
          <p:nvPr/>
        </p:nvSpPr>
        <p:spPr>
          <a:xfrm>
            <a:off x="490330" y="1561663"/>
            <a:ext cx="4929809" cy="2031325"/>
          </a:xfrm>
          <a:prstGeom prst="rect">
            <a:avLst/>
          </a:prstGeom>
          <a:noFill/>
        </p:spPr>
        <p:txBody>
          <a:bodyPr wrap="square" rtlCol="0">
            <a:spAutoFit/>
          </a:bodyPr>
          <a:lstStyle/>
          <a:p>
            <a:r>
              <a:rPr lang="en-IN" dirty="0"/>
              <a:t>A device performing a (potentially classically intractable) computation resulting in an output vector of numerical values associated to the input. </a:t>
            </a:r>
          </a:p>
          <a:p>
            <a:pPr marL="285750" indent="-285750">
              <a:buFont typeface="Arial" panose="020B0604020202020204" pitchFamily="34" charset="0"/>
              <a:buChar char="•"/>
            </a:pPr>
            <a:r>
              <a:rPr lang="en-IN" dirty="0"/>
              <a:t>variational quantum circuit is first pre-trained and then used as a kind of </a:t>
            </a:r>
            <a:r>
              <a:rPr lang="en-IN" dirty="0">
                <a:highlight>
                  <a:srgbClr val="FFFF00"/>
                </a:highlight>
              </a:rPr>
              <a:t>multipurpose measurement device </a:t>
            </a:r>
          </a:p>
          <a:p>
            <a:endParaRPr lang="en-US" dirty="0"/>
          </a:p>
        </p:txBody>
      </p:sp>
      <p:sp>
        <p:nvSpPr>
          <p:cNvPr id="7" name="Rectangle 6">
            <a:extLst>
              <a:ext uri="{FF2B5EF4-FFF2-40B4-BE49-F238E27FC236}">
                <a16:creationId xmlns:a16="http://schemas.microsoft.com/office/drawing/2014/main" id="{B92DFB99-E464-18C6-7E3F-E1500D628771}"/>
              </a:ext>
            </a:extLst>
          </p:cNvPr>
          <p:cNvSpPr/>
          <p:nvPr/>
        </p:nvSpPr>
        <p:spPr>
          <a:xfrm>
            <a:off x="10083307" y="2569105"/>
            <a:ext cx="2027582" cy="1733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quantum network B which will be optimized for a specific problem.</a:t>
            </a:r>
            <a:endParaRPr lang="en-US" dirty="0"/>
          </a:p>
        </p:txBody>
      </p:sp>
      <p:cxnSp>
        <p:nvCxnSpPr>
          <p:cNvPr id="10" name="Straight Arrow Connector 9">
            <a:extLst>
              <a:ext uri="{FF2B5EF4-FFF2-40B4-BE49-F238E27FC236}">
                <a16:creationId xmlns:a16="http://schemas.microsoft.com/office/drawing/2014/main" id="{0D103613-031D-4678-18E4-FA286A0C0498}"/>
              </a:ext>
            </a:extLst>
          </p:cNvPr>
          <p:cNvCxnSpPr>
            <a:cxnSpLocks/>
          </p:cNvCxnSpPr>
          <p:nvPr/>
        </p:nvCxnSpPr>
        <p:spPr>
          <a:xfrm>
            <a:off x="9882010" y="3413918"/>
            <a:ext cx="201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01E6BF-BA27-446E-5F05-A619707AAD9C}"/>
              </a:ext>
            </a:extLst>
          </p:cNvPr>
          <p:cNvSpPr txBox="1"/>
          <p:nvPr/>
        </p:nvSpPr>
        <p:spPr>
          <a:xfrm>
            <a:off x="7854428" y="6492875"/>
            <a:ext cx="6096000" cy="369332"/>
          </a:xfrm>
          <a:prstGeom prst="rect">
            <a:avLst/>
          </a:prstGeom>
          <a:noFill/>
        </p:spPr>
        <p:txBody>
          <a:bodyPr wrap="square">
            <a:spAutoFit/>
          </a:bodyPr>
          <a:lstStyle/>
          <a:p>
            <a:r>
              <a:rPr lang="en-IN" dirty="0"/>
              <a:t>Example 5</a:t>
            </a:r>
            <a:endParaRPr lang="en-US" dirty="0"/>
          </a:p>
        </p:txBody>
      </p:sp>
    </p:spTree>
    <p:extLst>
      <p:ext uri="{BB962C8B-B14F-4D97-AF65-F5344CB8AC3E}">
        <p14:creationId xmlns:p14="http://schemas.microsoft.com/office/powerpoint/2010/main" val="477937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056-F2E9-A143-5E73-4EBEF95E2139}"/>
              </a:ext>
            </a:extLst>
          </p:cNvPr>
          <p:cNvSpPr>
            <a:spLocks noGrp="1"/>
          </p:cNvSpPr>
          <p:nvPr>
            <p:ph type="title"/>
          </p:nvPr>
        </p:nvSpPr>
        <p:spPr/>
        <p:txBody>
          <a:bodyPr/>
          <a:lstStyle/>
          <a:p>
            <a:r>
              <a:rPr lang="en-IN" dirty="0"/>
              <a:t>Quantum Algorithms for Deep Convolutional Neural Networks</a:t>
            </a:r>
            <a:endParaRPr lang="en-US" dirty="0"/>
          </a:p>
        </p:txBody>
      </p:sp>
      <p:pic>
        <p:nvPicPr>
          <p:cNvPr id="5" name="Content Placeholder 4" descr="Text&#10;&#10;Description automatically generated">
            <a:extLst>
              <a:ext uri="{FF2B5EF4-FFF2-40B4-BE49-F238E27FC236}">
                <a16:creationId xmlns:a16="http://schemas.microsoft.com/office/drawing/2014/main" id="{BDD32F74-29F9-3137-C160-EB25944C3245}"/>
              </a:ext>
            </a:extLst>
          </p:cNvPr>
          <p:cNvPicPr>
            <a:picLocks noGrp="1" noChangeAspect="1"/>
          </p:cNvPicPr>
          <p:nvPr>
            <p:ph idx="1"/>
          </p:nvPr>
        </p:nvPicPr>
        <p:blipFill>
          <a:blip r:embed="rId2"/>
          <a:stretch>
            <a:fillRect/>
          </a:stretch>
        </p:blipFill>
        <p:spPr>
          <a:xfrm>
            <a:off x="1917700" y="2515394"/>
            <a:ext cx="8356600" cy="2971800"/>
          </a:xfrm>
        </p:spPr>
      </p:pic>
    </p:spTree>
    <p:extLst>
      <p:ext uri="{BB962C8B-B14F-4D97-AF65-F5344CB8AC3E}">
        <p14:creationId xmlns:p14="http://schemas.microsoft.com/office/powerpoint/2010/main" val="3335013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DB29-FF87-DFA3-ADD8-67E7A3810C59}"/>
              </a:ext>
            </a:extLst>
          </p:cNvPr>
          <p:cNvSpPr>
            <a:spLocks noGrp="1"/>
          </p:cNvSpPr>
          <p:nvPr>
            <p:ph type="title"/>
          </p:nvPr>
        </p:nvSpPr>
        <p:spPr>
          <a:xfrm>
            <a:off x="2837793" y="1"/>
            <a:ext cx="5215759" cy="1030014"/>
          </a:xfrm>
        </p:spPr>
        <p:txBody>
          <a:bodyPr/>
          <a:lstStyle/>
          <a:p>
            <a:r>
              <a:rPr lang="en-US" dirty="0"/>
              <a:t>Motivation &amp; results</a:t>
            </a:r>
          </a:p>
        </p:txBody>
      </p:sp>
      <p:sp>
        <p:nvSpPr>
          <p:cNvPr id="3" name="Content Placeholder 2">
            <a:extLst>
              <a:ext uri="{FF2B5EF4-FFF2-40B4-BE49-F238E27FC236}">
                <a16:creationId xmlns:a16="http://schemas.microsoft.com/office/drawing/2014/main" id="{D3EAE48D-25C9-5A05-94EE-D40B81B58E24}"/>
              </a:ext>
            </a:extLst>
          </p:cNvPr>
          <p:cNvSpPr>
            <a:spLocks noGrp="1"/>
          </p:cNvSpPr>
          <p:nvPr>
            <p:ph idx="1"/>
          </p:nvPr>
        </p:nvSpPr>
        <p:spPr>
          <a:xfrm>
            <a:off x="196954" y="515008"/>
            <a:ext cx="11175124" cy="4652963"/>
          </a:xfrm>
        </p:spPr>
        <p:txBody>
          <a:bodyPr>
            <a:noAutofit/>
          </a:bodyPr>
          <a:lstStyle/>
          <a:p>
            <a:endParaRPr lang="en-IN" sz="1600" dirty="0"/>
          </a:p>
          <a:p>
            <a:r>
              <a:rPr lang="en-US" sz="1600" dirty="0">
                <a:highlight>
                  <a:srgbClr val="FFFF00"/>
                </a:highlight>
              </a:rPr>
              <a:t>motivation</a:t>
            </a:r>
            <a:r>
              <a:rPr lang="en-US" sz="1600" dirty="0"/>
              <a:t>  : </a:t>
            </a:r>
            <a:r>
              <a:rPr lang="en-IN" sz="1600" dirty="0"/>
              <a:t>A challenging problem remains as as it is difficult to implement non linearities with quantum </a:t>
            </a:r>
            <a:r>
              <a:rPr lang="en-IN" sz="1600" dirty="0" err="1"/>
              <a:t>unitaries</a:t>
            </a:r>
            <a:r>
              <a:rPr lang="en-IN" sz="1600" dirty="0"/>
              <a:t>.</a:t>
            </a:r>
          </a:p>
          <a:p>
            <a:r>
              <a:rPr lang="en-IN" sz="1600" dirty="0">
                <a:highlight>
                  <a:srgbClr val="FFFF00"/>
                </a:highlight>
              </a:rPr>
              <a:t>propose</a:t>
            </a:r>
            <a:r>
              <a:rPr lang="en-IN" sz="1600" dirty="0"/>
              <a:t> : At the core of this algorithm, we have developed the first quantum algorithm for computing a convolution product between two tensors, with a substantial speed up.</a:t>
            </a:r>
          </a:p>
          <a:p>
            <a:r>
              <a:rPr lang="en-IN" sz="1400" dirty="0"/>
              <a:t>The quantum CNN (QCNN) is a shallow circuit, reproducing completely the classical CNN, by allowing non linearities and pooling operations. The QCNN is particularly interesting for deep networks and could allow new frontiers in image recognition, by using more or larger convolution kernels, larger or deeper inputs.</a:t>
            </a:r>
          </a:p>
          <a:p>
            <a:r>
              <a:rPr lang="en-IN" sz="1600" dirty="0"/>
              <a:t>we have proposed a new approach of quantum tomography where the most meaningful information is sampled with higher probability, hence reducing the complexity of our algorithm.</a:t>
            </a:r>
          </a:p>
          <a:p>
            <a:r>
              <a:rPr lang="en-IN" sz="1600" dirty="0">
                <a:highlight>
                  <a:srgbClr val="FFFF00"/>
                </a:highlight>
              </a:rPr>
              <a:t>architecture</a:t>
            </a:r>
            <a:r>
              <a:rPr lang="en-IN" sz="1600" dirty="0"/>
              <a:t>  : Supports a modular architecture that allows </a:t>
            </a:r>
          </a:p>
          <a:p>
            <a:pPr lvl="1"/>
            <a:r>
              <a:rPr lang="en-IN" sz="1600" dirty="0"/>
              <a:t>any number of layers, </a:t>
            </a:r>
          </a:p>
          <a:p>
            <a:pPr lvl="1"/>
            <a:r>
              <a:rPr lang="en-IN" sz="1600" dirty="0"/>
              <a:t>any number and size of kernels, </a:t>
            </a:r>
          </a:p>
          <a:p>
            <a:pPr lvl="1"/>
            <a:r>
              <a:rPr lang="en-IN" sz="1600" dirty="0"/>
              <a:t>and that includes a large variety of nonlinearity and </a:t>
            </a:r>
          </a:p>
          <a:p>
            <a:pPr lvl="1"/>
            <a:r>
              <a:rPr lang="en-IN" sz="1600" dirty="0"/>
              <a:t>pooling methods. </a:t>
            </a:r>
          </a:p>
          <a:p>
            <a:pPr lvl="1"/>
            <a:r>
              <a:rPr lang="en-IN" sz="1600" dirty="0"/>
              <a:t>Shallow circuit, indeed one could repeat the main loop many times on the same shallow circuit, </a:t>
            </a:r>
          </a:p>
          <a:p>
            <a:pPr lvl="1"/>
            <a:r>
              <a:rPr lang="en-IN" sz="1600" dirty="0"/>
              <a:t>since performing the convolution product uses shallow linear algebra techniques, it is similar for all layers.</a:t>
            </a:r>
          </a:p>
          <a:p>
            <a:r>
              <a:rPr lang="en-IN" sz="1600" dirty="0">
                <a:highlight>
                  <a:srgbClr val="FFFF00"/>
                </a:highlight>
              </a:rPr>
              <a:t>Results</a:t>
            </a:r>
            <a:r>
              <a:rPr lang="en-IN" sz="1600" dirty="0"/>
              <a:t>: </a:t>
            </a:r>
          </a:p>
          <a:p>
            <a:pPr lvl="1"/>
            <a:r>
              <a:rPr lang="en-IN" sz="1600" dirty="0"/>
              <a:t>numerical simulations to evaluate the running time and accuracy of the QCNN.</a:t>
            </a:r>
          </a:p>
          <a:p>
            <a:pPr lvl="1"/>
            <a:r>
              <a:rPr lang="en-IN" sz="1600" dirty="0"/>
              <a:t>runtime presents a speedup compared to the classical algorithm -  due to fast linear algebra </a:t>
            </a:r>
          </a:p>
          <a:p>
            <a:pPr lvl="1"/>
            <a:r>
              <a:rPr lang="en-IN" sz="1600" dirty="0"/>
              <a:t>The numerical simulations on a small CNN show that </a:t>
            </a:r>
          </a:p>
          <a:p>
            <a:pPr lvl="1"/>
            <a:r>
              <a:rPr lang="en-IN" sz="1600" dirty="0"/>
              <a:t>despite the introduction of noise and sampling, the QCNN can efficiently learn to classify visual data from the MNIST dataset, performing a similar accuracy than the classical CNN.</a:t>
            </a:r>
          </a:p>
          <a:p>
            <a:endParaRPr lang="en-US" sz="1600" dirty="0"/>
          </a:p>
        </p:txBody>
      </p:sp>
    </p:spTree>
    <p:extLst>
      <p:ext uri="{BB962C8B-B14F-4D97-AF65-F5344CB8AC3E}">
        <p14:creationId xmlns:p14="http://schemas.microsoft.com/office/powerpoint/2010/main" val="404024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4A03-1C92-0219-04D2-16112AC314BF}"/>
              </a:ext>
            </a:extLst>
          </p:cNvPr>
          <p:cNvSpPr>
            <a:spLocks noGrp="1"/>
          </p:cNvSpPr>
          <p:nvPr>
            <p:ph type="title"/>
          </p:nvPr>
        </p:nvSpPr>
        <p:spPr/>
        <p:txBody>
          <a:bodyPr/>
          <a:lstStyle/>
          <a:p>
            <a:r>
              <a:rPr lang="en-IN" dirty="0"/>
              <a:t>Datasets &amp; Task</a:t>
            </a:r>
            <a:endParaRPr lang="en-US" dirty="0"/>
          </a:p>
        </p:txBody>
      </p:sp>
      <p:sp>
        <p:nvSpPr>
          <p:cNvPr id="3" name="Content Placeholder 2">
            <a:extLst>
              <a:ext uri="{FF2B5EF4-FFF2-40B4-BE49-F238E27FC236}">
                <a16:creationId xmlns:a16="http://schemas.microsoft.com/office/drawing/2014/main" id="{32C55220-64E2-09B3-CEA4-D887C60518C1}"/>
              </a:ext>
            </a:extLst>
          </p:cNvPr>
          <p:cNvSpPr>
            <a:spLocks noGrp="1"/>
          </p:cNvSpPr>
          <p:nvPr>
            <p:ph idx="1"/>
          </p:nvPr>
        </p:nvSpPr>
        <p:spPr>
          <a:xfrm>
            <a:off x="159026" y="1431235"/>
            <a:ext cx="5337313" cy="4745728"/>
          </a:xfrm>
        </p:spPr>
        <p:txBody>
          <a:bodyPr>
            <a:normAutofit fontScale="85000" lnSpcReduction="20000"/>
          </a:bodyPr>
          <a:lstStyle/>
          <a:p>
            <a:r>
              <a:rPr lang="en-IN" dirty="0"/>
              <a:t>Mainly from </a:t>
            </a:r>
            <a:r>
              <a:rPr lang="en-IN" dirty="0" err="1"/>
              <a:t>MedMNIST</a:t>
            </a:r>
            <a:endParaRPr lang="en-IN" dirty="0"/>
          </a:p>
          <a:p>
            <a:pPr lvl="1"/>
            <a:r>
              <a:rPr lang="en-IN" dirty="0" err="1"/>
              <a:t>RetinaMNIST</a:t>
            </a:r>
            <a:r>
              <a:rPr lang="en-IN" dirty="0"/>
              <a:t> - dataset of retina fundus images (which is based on </a:t>
            </a:r>
            <a:r>
              <a:rPr lang="en-IN" dirty="0" err="1"/>
              <a:t>DeepDRiD</a:t>
            </a:r>
            <a:r>
              <a:rPr lang="en-IN" dirty="0"/>
              <a:t>)</a:t>
            </a:r>
          </a:p>
          <a:p>
            <a:pPr lvl="2"/>
            <a:r>
              <a:rPr lang="en-IN" dirty="0">
                <a:highlight>
                  <a:srgbClr val="FFFF00"/>
                </a:highlight>
              </a:rPr>
              <a:t>binary classification task </a:t>
            </a:r>
            <a:r>
              <a:rPr lang="en-IN" dirty="0"/>
              <a:t>to distinguish between normal (class 0) and different levels of retinopathy (classes 1 to 4).</a:t>
            </a:r>
          </a:p>
          <a:p>
            <a:pPr lvl="1"/>
            <a:r>
              <a:rPr lang="en-IN" dirty="0" err="1"/>
              <a:t>PneumoniaMNIST</a:t>
            </a:r>
            <a:r>
              <a:rPr lang="en-IN" dirty="0"/>
              <a:t> –  dataset of chest X-rays</a:t>
            </a:r>
          </a:p>
          <a:p>
            <a:pPr lvl="2"/>
            <a:r>
              <a:rPr lang="en-IN" dirty="0"/>
              <a:t>a dataset of </a:t>
            </a:r>
            <a:r>
              <a:rPr lang="en-IN" dirty="0" err="1"/>
              <a:t>pediatric</a:t>
            </a:r>
            <a:r>
              <a:rPr lang="en-IN" dirty="0"/>
              <a:t> chest X-ray images. </a:t>
            </a:r>
          </a:p>
          <a:p>
            <a:pPr lvl="2"/>
            <a:r>
              <a:rPr lang="en-IN" dirty="0"/>
              <a:t>The </a:t>
            </a:r>
            <a:r>
              <a:rPr lang="en-IN" dirty="0">
                <a:highlight>
                  <a:srgbClr val="FFFF00"/>
                </a:highlight>
              </a:rPr>
              <a:t>task is binary-class classification </a:t>
            </a:r>
            <a:r>
              <a:rPr lang="en-IN" dirty="0"/>
              <a:t>between pneumonia-infected and healthy chest X-rays</a:t>
            </a:r>
          </a:p>
          <a:p>
            <a:r>
              <a:rPr lang="en-IN" dirty="0"/>
              <a:t>A collection of 10 pre-processed medical open datasets.</a:t>
            </a:r>
          </a:p>
          <a:p>
            <a:r>
              <a:rPr lang="en-IN" dirty="0"/>
              <a:t>The collection has been standardized for classification tasks on lightweight 28×28 medical images of 10 different imaging modalities.</a:t>
            </a:r>
            <a:endParaRPr lang="en-US" dirty="0"/>
          </a:p>
        </p:txBody>
      </p:sp>
      <p:sp>
        <p:nvSpPr>
          <p:cNvPr id="4" name="Content Placeholder 2">
            <a:extLst>
              <a:ext uri="{FF2B5EF4-FFF2-40B4-BE49-F238E27FC236}">
                <a16:creationId xmlns:a16="http://schemas.microsoft.com/office/drawing/2014/main" id="{B6D03342-FAC2-678F-12D6-4691B8967F33}"/>
              </a:ext>
            </a:extLst>
          </p:cNvPr>
          <p:cNvSpPr txBox="1">
            <a:spLocks/>
          </p:cNvSpPr>
          <p:nvPr/>
        </p:nvSpPr>
        <p:spPr>
          <a:xfrm>
            <a:off x="5756413" y="1345095"/>
            <a:ext cx="5337313" cy="4745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aphicFrame>
        <p:nvGraphicFramePr>
          <p:cNvPr id="6" name="Table 6">
            <a:extLst>
              <a:ext uri="{FF2B5EF4-FFF2-40B4-BE49-F238E27FC236}">
                <a16:creationId xmlns:a16="http://schemas.microsoft.com/office/drawing/2014/main" id="{5D447DC5-9D4B-EBCA-8CDC-25D507DC409A}"/>
              </a:ext>
            </a:extLst>
          </p:cNvPr>
          <p:cNvGraphicFramePr>
            <a:graphicFrameLocks noGrp="1"/>
          </p:cNvGraphicFramePr>
          <p:nvPr>
            <p:extLst>
              <p:ext uri="{D42A27DB-BD31-4B8C-83A1-F6EECF244321}">
                <p14:modId xmlns:p14="http://schemas.microsoft.com/office/powerpoint/2010/main" val="257961507"/>
              </p:ext>
            </p:extLst>
          </p:nvPr>
        </p:nvGraphicFramePr>
        <p:xfrm>
          <a:off x="5565912" y="719666"/>
          <a:ext cx="6626088" cy="3813591"/>
        </p:xfrm>
        <a:graphic>
          <a:graphicData uri="http://schemas.openxmlformats.org/drawingml/2006/table">
            <a:tbl>
              <a:tblPr firstRow="1" bandRow="1">
                <a:tableStyleId>{5C22544A-7EE6-4342-B048-85BDC9FD1C3A}</a:tableStyleId>
              </a:tblPr>
              <a:tblGrid>
                <a:gridCol w="2208696">
                  <a:extLst>
                    <a:ext uri="{9D8B030D-6E8A-4147-A177-3AD203B41FA5}">
                      <a16:colId xmlns:a16="http://schemas.microsoft.com/office/drawing/2014/main" val="2491170716"/>
                    </a:ext>
                  </a:extLst>
                </a:gridCol>
                <a:gridCol w="2208696">
                  <a:extLst>
                    <a:ext uri="{9D8B030D-6E8A-4147-A177-3AD203B41FA5}">
                      <a16:colId xmlns:a16="http://schemas.microsoft.com/office/drawing/2014/main" val="3437600652"/>
                    </a:ext>
                  </a:extLst>
                </a:gridCol>
                <a:gridCol w="2208696">
                  <a:extLst>
                    <a:ext uri="{9D8B030D-6E8A-4147-A177-3AD203B41FA5}">
                      <a16:colId xmlns:a16="http://schemas.microsoft.com/office/drawing/2014/main" val="2023165412"/>
                    </a:ext>
                  </a:extLst>
                </a:gridCol>
              </a:tblGrid>
              <a:tr h="1271197">
                <a:tc>
                  <a:txBody>
                    <a:bodyPr/>
                    <a:lstStyle/>
                    <a:p>
                      <a:endParaRPr lang="en-US" dirty="0"/>
                    </a:p>
                  </a:txBody>
                  <a:tcPr/>
                </a:tc>
                <a:tc>
                  <a:txBody>
                    <a:bodyPr/>
                    <a:lstStyle/>
                    <a:p>
                      <a:r>
                        <a:rPr lang="en-US" dirty="0"/>
                        <a:t>Train</a:t>
                      </a:r>
                    </a:p>
                  </a:txBody>
                  <a:tcPr/>
                </a:tc>
                <a:tc>
                  <a:txBody>
                    <a:bodyPr/>
                    <a:lstStyle/>
                    <a:p>
                      <a:r>
                        <a:rPr lang="en-US" dirty="0"/>
                        <a:t>Test</a:t>
                      </a:r>
                    </a:p>
                  </a:txBody>
                  <a:tcPr/>
                </a:tc>
                <a:extLst>
                  <a:ext uri="{0D108BD9-81ED-4DB2-BD59-A6C34878D82A}">
                    <a16:rowId xmlns:a16="http://schemas.microsoft.com/office/drawing/2014/main" val="210767862"/>
                  </a:ext>
                </a:extLst>
              </a:tr>
              <a:tr h="1271197">
                <a:tc>
                  <a:txBody>
                    <a:bodyPr/>
                    <a:lstStyle/>
                    <a:p>
                      <a:r>
                        <a:rPr lang="en-IN" dirty="0" err="1"/>
                        <a:t>PneumoniaMNIST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4708 images </a:t>
                      </a:r>
                      <a:endParaRPr lang="en-US" dirty="0"/>
                    </a:p>
                    <a:p>
                      <a:endParaRPr lang="en-IN" dirty="0"/>
                    </a:p>
                    <a:p>
                      <a:r>
                        <a:rPr lang="en-IN" dirty="0"/>
                        <a:t>Class 0: 1214</a:t>
                      </a:r>
                    </a:p>
                    <a:p>
                      <a:r>
                        <a:rPr lang="en-IN" dirty="0"/>
                        <a:t>Class 1: 3494</a:t>
                      </a:r>
                      <a:endParaRPr lang="en-US" dirty="0"/>
                    </a:p>
                  </a:txBody>
                  <a:tcPr/>
                </a:tc>
                <a:tc>
                  <a:txBody>
                    <a:bodyPr/>
                    <a:lstStyle/>
                    <a:p>
                      <a:r>
                        <a:rPr lang="en-IN" dirty="0"/>
                        <a:t>624 points </a:t>
                      </a:r>
                    </a:p>
                    <a:p>
                      <a:endParaRPr lang="en-IN" dirty="0"/>
                    </a:p>
                    <a:p>
                      <a:r>
                        <a:rPr lang="en-IN" dirty="0"/>
                        <a:t>Class 0: 234 </a:t>
                      </a:r>
                    </a:p>
                    <a:p>
                      <a:r>
                        <a:rPr lang="en-IN" dirty="0"/>
                        <a:t>Class 1: 390</a:t>
                      </a:r>
                      <a:endParaRPr lang="en-US" dirty="0"/>
                    </a:p>
                  </a:txBody>
                  <a:tcPr/>
                </a:tc>
                <a:extLst>
                  <a:ext uri="{0D108BD9-81ED-4DB2-BD59-A6C34878D82A}">
                    <a16:rowId xmlns:a16="http://schemas.microsoft.com/office/drawing/2014/main" val="3025300651"/>
                  </a:ext>
                </a:extLst>
              </a:tr>
              <a:tr h="1271197">
                <a:tc>
                  <a:txBody>
                    <a:bodyPr/>
                    <a:lstStyle/>
                    <a:p>
                      <a:r>
                        <a:rPr lang="en-IN" dirty="0" err="1"/>
                        <a:t>RetinaMNIST</a:t>
                      </a:r>
                      <a:endParaRPr lang="en-US" dirty="0"/>
                    </a:p>
                  </a:txBody>
                  <a:tcPr/>
                </a:tc>
                <a:tc>
                  <a:txBody>
                    <a:bodyPr/>
                    <a:lstStyle/>
                    <a:p>
                      <a:pPr marL="342900" indent="-342900">
                        <a:buAutoNum type="arabicPlain" startAt="1080"/>
                      </a:pPr>
                      <a:r>
                        <a:rPr lang="en-IN" dirty="0"/>
                        <a:t> Points </a:t>
                      </a:r>
                      <a:br>
                        <a:rPr lang="en-IN" dirty="0"/>
                      </a:br>
                      <a:br>
                        <a:rPr lang="en-IN" dirty="0"/>
                      </a:br>
                      <a:r>
                        <a:rPr lang="en-IN" dirty="0"/>
                        <a:t>486 - 594</a:t>
                      </a:r>
                    </a:p>
                  </a:txBody>
                  <a:tcPr/>
                </a:tc>
                <a:tc>
                  <a:txBody>
                    <a:bodyPr/>
                    <a:lstStyle/>
                    <a:p>
                      <a:r>
                        <a:rPr lang="en-IN" dirty="0"/>
                        <a:t>400 (174 - 226)</a:t>
                      </a:r>
                      <a:endParaRPr lang="en-US" dirty="0"/>
                    </a:p>
                  </a:txBody>
                  <a:tcPr/>
                </a:tc>
                <a:extLst>
                  <a:ext uri="{0D108BD9-81ED-4DB2-BD59-A6C34878D82A}">
                    <a16:rowId xmlns:a16="http://schemas.microsoft.com/office/drawing/2014/main" val="1069536664"/>
                  </a:ext>
                </a:extLst>
              </a:tr>
            </a:tbl>
          </a:graphicData>
        </a:graphic>
      </p:graphicFrame>
      <p:sp>
        <p:nvSpPr>
          <p:cNvPr id="8" name="TextBox 7">
            <a:extLst>
              <a:ext uri="{FF2B5EF4-FFF2-40B4-BE49-F238E27FC236}">
                <a16:creationId xmlns:a16="http://schemas.microsoft.com/office/drawing/2014/main" id="{E1647E88-A6C0-D6D5-9460-89D4DA435711}"/>
              </a:ext>
            </a:extLst>
          </p:cNvPr>
          <p:cNvSpPr txBox="1"/>
          <p:nvPr/>
        </p:nvSpPr>
        <p:spPr>
          <a:xfrm>
            <a:off x="5822674" y="4887798"/>
            <a:ext cx="6112564" cy="1477328"/>
          </a:xfrm>
          <a:prstGeom prst="rect">
            <a:avLst/>
          </a:prstGeom>
          <a:noFill/>
        </p:spPr>
        <p:txBody>
          <a:bodyPr wrap="square">
            <a:spAutoFit/>
          </a:bodyPr>
          <a:lstStyle/>
          <a:p>
            <a:r>
              <a:rPr lang="en-IN" dirty="0" err="1"/>
              <a:t>MedMNIST</a:t>
            </a:r>
            <a:r>
              <a:rPr lang="en-IN" dirty="0"/>
              <a:t> is small compared to the original images, namely </a:t>
            </a:r>
            <a:r>
              <a:rPr lang="en-IN" dirty="0">
                <a:highlight>
                  <a:srgbClr val="FFFF00"/>
                </a:highlight>
              </a:rPr>
              <a:t>784 pixels</a:t>
            </a:r>
            <a:r>
              <a:rPr lang="en-IN" dirty="0"/>
              <a:t>, one cannot load such data on the currently available quantum computers and thus a standard dimensionality reduction pre-processing has been done with </a:t>
            </a:r>
            <a:r>
              <a:rPr lang="en-IN" dirty="0">
                <a:highlight>
                  <a:srgbClr val="FFFF00"/>
                </a:highlight>
              </a:rPr>
              <a:t>Principal Component Analysis</a:t>
            </a:r>
            <a:r>
              <a:rPr lang="en-IN" dirty="0"/>
              <a:t> to reduce the images </a:t>
            </a:r>
            <a:r>
              <a:rPr lang="en-IN" dirty="0">
                <a:highlight>
                  <a:srgbClr val="FFFF00"/>
                </a:highlight>
              </a:rPr>
              <a:t>to 4 or 8 dimensions</a:t>
            </a:r>
            <a:r>
              <a:rPr lang="en-IN" dirty="0"/>
              <a:t>.</a:t>
            </a:r>
            <a:endParaRPr lang="en-US" dirty="0"/>
          </a:p>
        </p:txBody>
      </p:sp>
    </p:spTree>
    <p:extLst>
      <p:ext uri="{BB962C8B-B14F-4D97-AF65-F5344CB8AC3E}">
        <p14:creationId xmlns:p14="http://schemas.microsoft.com/office/powerpoint/2010/main" val="1796118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AB0B-E641-A358-D2A4-3D636D4BC131}"/>
              </a:ext>
            </a:extLst>
          </p:cNvPr>
          <p:cNvSpPr>
            <a:spLocks noGrp="1"/>
          </p:cNvSpPr>
          <p:nvPr>
            <p:ph type="title"/>
          </p:nvPr>
        </p:nvSpPr>
        <p:spPr/>
        <p:txBody>
          <a:bodyPr/>
          <a:lstStyle/>
          <a:p>
            <a:r>
              <a:rPr lang="en-US" dirty="0"/>
              <a:t>Encoding &amp; Layers</a:t>
            </a:r>
          </a:p>
        </p:txBody>
      </p:sp>
      <p:sp>
        <p:nvSpPr>
          <p:cNvPr id="3" name="Content Placeholder 2">
            <a:extLst>
              <a:ext uri="{FF2B5EF4-FFF2-40B4-BE49-F238E27FC236}">
                <a16:creationId xmlns:a16="http://schemas.microsoft.com/office/drawing/2014/main" id="{CBF20D17-C072-C1EF-741C-7B4D91D01B9E}"/>
              </a:ext>
            </a:extLst>
          </p:cNvPr>
          <p:cNvSpPr>
            <a:spLocks noGrp="1"/>
          </p:cNvSpPr>
          <p:nvPr>
            <p:ph idx="1"/>
          </p:nvPr>
        </p:nvSpPr>
        <p:spPr/>
        <p:txBody>
          <a:bodyPr>
            <a:normAutofit fontScale="85000" lnSpcReduction="10000"/>
          </a:bodyPr>
          <a:lstStyle/>
          <a:p>
            <a:r>
              <a:rPr lang="en-IN" dirty="0"/>
              <a:t>Each image is a 28x28 grayscale pixels between 0 and 255 (8 bits encoding), before normalization</a:t>
            </a:r>
          </a:p>
          <a:p>
            <a:r>
              <a:rPr lang="en-IN" dirty="0"/>
              <a:t>full simulation of our quantum CNN.</a:t>
            </a:r>
          </a:p>
          <a:p>
            <a:r>
              <a:rPr lang="en-IN" dirty="0"/>
              <a:t>simple network made of 2 convolution layers is compared against  classical CNN </a:t>
            </a:r>
          </a:p>
          <a:p>
            <a:pPr lvl="1"/>
            <a:r>
              <a:rPr lang="en-IN" dirty="0"/>
              <a:t>first and second layers are respectively made of 5 and 10 kernels, both of size 7x7</a:t>
            </a:r>
          </a:p>
          <a:p>
            <a:pPr lvl="1"/>
            <a:r>
              <a:rPr lang="en-IN" dirty="0"/>
              <a:t>A three-layer fully connected network:</a:t>
            </a:r>
          </a:p>
          <a:p>
            <a:pPr lvl="2"/>
            <a:r>
              <a:rPr lang="en-IN" dirty="0"/>
              <a:t>Last layer – a </a:t>
            </a:r>
            <a:r>
              <a:rPr lang="en-IN" dirty="0" err="1"/>
              <a:t>softmax</a:t>
            </a:r>
            <a:r>
              <a:rPr lang="en-IN" dirty="0"/>
              <a:t> activation function is applied </a:t>
            </a:r>
          </a:p>
          <a:p>
            <a:pPr lvl="2"/>
            <a:r>
              <a:rPr lang="en-IN" dirty="0"/>
              <a:t>to detect the predicted outcome over 10 classes</a:t>
            </a:r>
          </a:p>
          <a:p>
            <a:pPr lvl="1"/>
            <a:r>
              <a:rPr lang="en-IN" dirty="0"/>
              <a:t>pooling - not improving the results on our CNN. </a:t>
            </a:r>
          </a:p>
          <a:p>
            <a:r>
              <a:rPr lang="en-IN" dirty="0"/>
              <a:t>The objective of the learning phase is to minimize the loss function, defined by the negative log likelihood of the classification on the training set. </a:t>
            </a:r>
          </a:p>
          <a:p>
            <a:pPr lvl="1"/>
            <a:r>
              <a:rPr lang="en-IN" dirty="0"/>
              <a:t>The optimizer used was a built-in Stochastic Gradient Descent</a:t>
            </a:r>
            <a:endParaRPr lang="en-US" dirty="0"/>
          </a:p>
        </p:txBody>
      </p:sp>
    </p:spTree>
    <p:extLst>
      <p:ext uri="{BB962C8B-B14F-4D97-AF65-F5344CB8AC3E}">
        <p14:creationId xmlns:p14="http://schemas.microsoft.com/office/powerpoint/2010/main" val="4053649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7329-4613-2992-7456-860A3A735325}"/>
              </a:ext>
            </a:extLst>
          </p:cNvPr>
          <p:cNvSpPr>
            <a:spLocks noGrp="1"/>
          </p:cNvSpPr>
          <p:nvPr>
            <p:ph type="title"/>
          </p:nvPr>
        </p:nvSpPr>
        <p:spPr/>
        <p:txBody>
          <a:bodyPr/>
          <a:lstStyle/>
          <a:p>
            <a:r>
              <a:rPr lang="en-IN" dirty="0" err="1"/>
              <a:t>PyTorch</a:t>
            </a:r>
            <a:endParaRPr lang="en-US" dirty="0"/>
          </a:p>
        </p:txBody>
      </p:sp>
      <p:pic>
        <p:nvPicPr>
          <p:cNvPr id="5" name="Content Placeholder 4" descr="Text, letter&#10;&#10;Description automatically generated">
            <a:extLst>
              <a:ext uri="{FF2B5EF4-FFF2-40B4-BE49-F238E27FC236}">
                <a16:creationId xmlns:a16="http://schemas.microsoft.com/office/drawing/2014/main" id="{6FE8A8DA-874B-AE64-7BE0-FBAD6020BBFE}"/>
              </a:ext>
            </a:extLst>
          </p:cNvPr>
          <p:cNvPicPr>
            <a:picLocks noGrp="1" noChangeAspect="1"/>
          </p:cNvPicPr>
          <p:nvPr>
            <p:ph idx="1"/>
          </p:nvPr>
        </p:nvPicPr>
        <p:blipFill>
          <a:blip r:embed="rId2"/>
          <a:stretch>
            <a:fillRect/>
          </a:stretch>
        </p:blipFill>
        <p:spPr>
          <a:xfrm>
            <a:off x="275240" y="3724713"/>
            <a:ext cx="7962900" cy="2781300"/>
          </a:xfrm>
        </p:spPr>
      </p:pic>
      <p:pic>
        <p:nvPicPr>
          <p:cNvPr id="7" name="Picture 6" descr="Graphical user interface, application&#10;&#10;Description automatically generated with medium confidence">
            <a:extLst>
              <a:ext uri="{FF2B5EF4-FFF2-40B4-BE49-F238E27FC236}">
                <a16:creationId xmlns:a16="http://schemas.microsoft.com/office/drawing/2014/main" id="{9E79643D-4888-1280-1F48-8E672FCD780E}"/>
              </a:ext>
            </a:extLst>
          </p:cNvPr>
          <p:cNvPicPr>
            <a:picLocks noChangeAspect="1"/>
          </p:cNvPicPr>
          <p:nvPr/>
        </p:nvPicPr>
        <p:blipFill>
          <a:blip r:embed="rId3"/>
          <a:stretch>
            <a:fillRect/>
          </a:stretch>
        </p:blipFill>
        <p:spPr>
          <a:xfrm>
            <a:off x="6558455" y="0"/>
            <a:ext cx="5522748" cy="3345008"/>
          </a:xfrm>
          <a:prstGeom prst="rect">
            <a:avLst/>
          </a:prstGeom>
        </p:spPr>
      </p:pic>
    </p:spTree>
    <p:extLst>
      <p:ext uri="{BB962C8B-B14F-4D97-AF65-F5344CB8AC3E}">
        <p14:creationId xmlns:p14="http://schemas.microsoft.com/office/powerpoint/2010/main" val="2910470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1FED-85E2-0F2C-8F1A-32CDED0ED2C7}"/>
              </a:ext>
            </a:extLst>
          </p:cNvPr>
          <p:cNvSpPr>
            <a:spLocks noGrp="1"/>
          </p:cNvSpPr>
          <p:nvPr>
            <p:ph type="title"/>
          </p:nvPr>
        </p:nvSpPr>
        <p:spPr/>
        <p:txBody>
          <a:bodyPr/>
          <a:lstStyle/>
          <a:p>
            <a:r>
              <a:rPr lang="en-US" dirty="0"/>
              <a:t>Pooling</a:t>
            </a:r>
          </a:p>
        </p:txBody>
      </p:sp>
      <p:pic>
        <p:nvPicPr>
          <p:cNvPr id="5" name="Content Placeholder 4" descr="Graphical user interface, text, application, letter&#10;&#10;Description automatically generated">
            <a:extLst>
              <a:ext uri="{FF2B5EF4-FFF2-40B4-BE49-F238E27FC236}">
                <a16:creationId xmlns:a16="http://schemas.microsoft.com/office/drawing/2014/main" id="{E86F9F0B-44DC-2A47-7D75-40129F597180}"/>
              </a:ext>
            </a:extLst>
          </p:cNvPr>
          <p:cNvPicPr>
            <a:picLocks noGrp="1" noChangeAspect="1"/>
          </p:cNvPicPr>
          <p:nvPr>
            <p:ph idx="1"/>
          </p:nvPr>
        </p:nvPicPr>
        <p:blipFill>
          <a:blip r:embed="rId2"/>
          <a:stretch>
            <a:fillRect/>
          </a:stretch>
        </p:blipFill>
        <p:spPr>
          <a:xfrm>
            <a:off x="1727200" y="2337594"/>
            <a:ext cx="8737600" cy="3327400"/>
          </a:xfrm>
        </p:spPr>
      </p:pic>
    </p:spTree>
    <p:extLst>
      <p:ext uri="{BB962C8B-B14F-4D97-AF65-F5344CB8AC3E}">
        <p14:creationId xmlns:p14="http://schemas.microsoft.com/office/powerpoint/2010/main" val="1932555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3FFE-9905-229D-028D-A745AB850D81}"/>
              </a:ext>
            </a:extLst>
          </p:cNvPr>
          <p:cNvSpPr>
            <a:spLocks noGrp="1"/>
          </p:cNvSpPr>
          <p:nvPr>
            <p:ph type="title"/>
          </p:nvPr>
        </p:nvSpPr>
        <p:spPr/>
        <p:txBody>
          <a:bodyPr>
            <a:normAutofit fontScale="90000"/>
          </a:bodyPr>
          <a:lstStyle/>
          <a:p>
            <a:r>
              <a:rPr lang="en-IN" dirty="0" err="1"/>
              <a:t>Quanvolutional</a:t>
            </a:r>
            <a:r>
              <a:rPr lang="en-IN" dirty="0"/>
              <a:t> Neural Networks: Powering Image Recognition with Quantum Circuits </a:t>
            </a:r>
            <a:br>
              <a:rPr lang="en-IN" dirty="0"/>
            </a:br>
            <a:endParaRPr lang="en-US" dirty="0"/>
          </a:p>
        </p:txBody>
      </p:sp>
      <p:pic>
        <p:nvPicPr>
          <p:cNvPr id="5" name="Content Placeholder 4" descr="Graphical user interface, text, application&#10;&#10;Description automatically generated">
            <a:extLst>
              <a:ext uri="{FF2B5EF4-FFF2-40B4-BE49-F238E27FC236}">
                <a16:creationId xmlns:a16="http://schemas.microsoft.com/office/drawing/2014/main" id="{CBEA4C1D-EB07-4955-DABE-164FFE35A0B3}"/>
              </a:ext>
            </a:extLst>
          </p:cNvPr>
          <p:cNvPicPr>
            <a:picLocks noGrp="1" noChangeAspect="1"/>
          </p:cNvPicPr>
          <p:nvPr>
            <p:ph idx="1"/>
          </p:nvPr>
        </p:nvPicPr>
        <p:blipFill>
          <a:blip r:embed="rId2"/>
          <a:stretch>
            <a:fillRect/>
          </a:stretch>
        </p:blipFill>
        <p:spPr>
          <a:xfrm>
            <a:off x="2266950" y="3093244"/>
            <a:ext cx="7658100" cy="1816100"/>
          </a:xfrm>
        </p:spPr>
      </p:pic>
    </p:spTree>
    <p:extLst>
      <p:ext uri="{BB962C8B-B14F-4D97-AF65-F5344CB8AC3E}">
        <p14:creationId xmlns:p14="http://schemas.microsoft.com/office/powerpoint/2010/main" val="4277434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69153-4167-DD8E-C916-9C7720C89B89}"/>
              </a:ext>
            </a:extLst>
          </p:cNvPr>
          <p:cNvSpPr>
            <a:spLocks noGrp="1"/>
          </p:cNvSpPr>
          <p:nvPr>
            <p:ph type="title"/>
          </p:nvPr>
        </p:nvSpPr>
        <p:spPr/>
        <p:txBody>
          <a:bodyPr/>
          <a:lstStyle/>
          <a:p>
            <a:r>
              <a:rPr lang="en-US" dirty="0"/>
              <a:t>What did they do</a:t>
            </a:r>
          </a:p>
        </p:txBody>
      </p:sp>
      <p:sp>
        <p:nvSpPr>
          <p:cNvPr id="3" name="Content Placeholder 2">
            <a:extLst>
              <a:ext uri="{FF2B5EF4-FFF2-40B4-BE49-F238E27FC236}">
                <a16:creationId xmlns:a16="http://schemas.microsoft.com/office/drawing/2014/main" id="{BD895494-BA47-2EB7-8137-3F67C5AB6B3C}"/>
              </a:ext>
            </a:extLst>
          </p:cNvPr>
          <p:cNvSpPr>
            <a:spLocks noGrp="1"/>
          </p:cNvSpPr>
          <p:nvPr>
            <p:ph idx="1"/>
          </p:nvPr>
        </p:nvSpPr>
        <p:spPr/>
        <p:txBody>
          <a:bodyPr>
            <a:normAutofit fontScale="92500"/>
          </a:bodyPr>
          <a:lstStyle/>
          <a:p>
            <a:r>
              <a:rPr lang="en-IN" dirty="0"/>
              <a:t>In this work, we introduce a </a:t>
            </a:r>
            <a:r>
              <a:rPr lang="en-IN" dirty="0">
                <a:highlight>
                  <a:srgbClr val="FFFF00"/>
                </a:highlight>
              </a:rPr>
              <a:t>new type of transformational layer </a:t>
            </a:r>
            <a:r>
              <a:rPr lang="en-IN" dirty="0"/>
              <a:t>called a quantum convolution</a:t>
            </a:r>
          </a:p>
          <a:p>
            <a:pPr lvl="1"/>
            <a:r>
              <a:rPr lang="en-IN" dirty="0"/>
              <a:t> </a:t>
            </a:r>
            <a:r>
              <a:rPr lang="en-IN" dirty="0" err="1"/>
              <a:t>Quanvolutional</a:t>
            </a:r>
            <a:r>
              <a:rPr lang="en-IN" dirty="0"/>
              <a:t> layers operate on input data by locally transforming the data using a number of random quantum circuits,</a:t>
            </a:r>
          </a:p>
          <a:p>
            <a:pPr lvl="2"/>
            <a:r>
              <a:rPr lang="en-IN" dirty="0"/>
              <a:t> in a way that is similar to the transformations performed by random convolutional filter layers.</a:t>
            </a:r>
          </a:p>
          <a:p>
            <a:r>
              <a:rPr lang="en-IN" dirty="0"/>
              <a:t> In this work, we empirically evaluated the potential benefit of these quantum transformations by comparing three types of models built on the MNIST dataset: CNNs, quantum convolutional neural networks (QNNs), and CNNs with additional non-linearities introduced. Our results showed that the QNN models had both higher test set accuracy as well as faster training compared to the purely classical CNNs.</a:t>
            </a:r>
            <a:endParaRPr lang="en-US" dirty="0"/>
          </a:p>
        </p:txBody>
      </p:sp>
    </p:spTree>
    <p:extLst>
      <p:ext uri="{BB962C8B-B14F-4D97-AF65-F5344CB8AC3E}">
        <p14:creationId xmlns:p14="http://schemas.microsoft.com/office/powerpoint/2010/main" val="2530792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DBFC-3AAE-1D07-C67C-67DB8D74BC86}"/>
              </a:ext>
            </a:extLst>
          </p:cNvPr>
          <p:cNvSpPr>
            <a:spLocks noGrp="1"/>
          </p:cNvSpPr>
          <p:nvPr>
            <p:ph type="title"/>
          </p:nvPr>
        </p:nvSpPr>
        <p:spPr/>
        <p:txBody>
          <a:bodyPr/>
          <a:lstStyle/>
          <a:p>
            <a:r>
              <a:rPr lang="en-IN" dirty="0" err="1"/>
              <a:t>Quanvolutional</a:t>
            </a:r>
            <a:r>
              <a:rPr lang="en-IN" dirty="0"/>
              <a:t> filter design</a:t>
            </a:r>
            <a:endParaRPr lang="en-US" dirty="0"/>
          </a:p>
        </p:txBody>
      </p:sp>
      <p:sp>
        <p:nvSpPr>
          <p:cNvPr id="3" name="Content Placeholder 2">
            <a:extLst>
              <a:ext uri="{FF2B5EF4-FFF2-40B4-BE49-F238E27FC236}">
                <a16:creationId xmlns:a16="http://schemas.microsoft.com/office/drawing/2014/main" id="{50E2132E-9EE9-97CD-E23F-BF7A9CBE6641}"/>
              </a:ext>
            </a:extLst>
          </p:cNvPr>
          <p:cNvSpPr>
            <a:spLocks noGrp="1"/>
          </p:cNvSpPr>
          <p:nvPr>
            <p:ph idx="1"/>
          </p:nvPr>
        </p:nvSpPr>
        <p:spPr/>
        <p:txBody>
          <a:bodyPr/>
          <a:lstStyle/>
          <a:p>
            <a:r>
              <a:rPr lang="en-IN" dirty="0"/>
              <a:t>in this work we use random quantum circuits for the </a:t>
            </a:r>
            <a:r>
              <a:rPr lang="en-IN" dirty="0" err="1"/>
              <a:t>quanvolutional</a:t>
            </a:r>
            <a:r>
              <a:rPr lang="en-IN" dirty="0"/>
              <a:t> filters as opposed to circuits with a particular structure.</a:t>
            </a:r>
            <a:endParaRPr lang="en-US" dirty="0"/>
          </a:p>
        </p:txBody>
      </p:sp>
      <p:pic>
        <p:nvPicPr>
          <p:cNvPr id="5" name="Picture 4" descr="Diagram&#10;&#10;Description automatically generated">
            <a:extLst>
              <a:ext uri="{FF2B5EF4-FFF2-40B4-BE49-F238E27FC236}">
                <a16:creationId xmlns:a16="http://schemas.microsoft.com/office/drawing/2014/main" id="{11BC47AE-DC47-BAA9-066F-5C0A677DCBD4}"/>
              </a:ext>
            </a:extLst>
          </p:cNvPr>
          <p:cNvPicPr>
            <a:picLocks noChangeAspect="1"/>
          </p:cNvPicPr>
          <p:nvPr/>
        </p:nvPicPr>
        <p:blipFill>
          <a:blip r:embed="rId2"/>
          <a:stretch>
            <a:fillRect/>
          </a:stretch>
        </p:blipFill>
        <p:spPr>
          <a:xfrm>
            <a:off x="4824247" y="2651587"/>
            <a:ext cx="7209221" cy="4108047"/>
          </a:xfrm>
          <a:prstGeom prst="rect">
            <a:avLst/>
          </a:prstGeom>
        </p:spPr>
      </p:pic>
    </p:spTree>
    <p:extLst>
      <p:ext uri="{BB962C8B-B14F-4D97-AF65-F5344CB8AC3E}">
        <p14:creationId xmlns:p14="http://schemas.microsoft.com/office/powerpoint/2010/main" val="13515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8AA786DE-6691-2BC8-60CD-B36C5BD7C62F}"/>
              </a:ext>
            </a:extLst>
          </p:cNvPr>
          <p:cNvPicPr>
            <a:picLocks noChangeAspect="1"/>
          </p:cNvPicPr>
          <p:nvPr/>
        </p:nvPicPr>
        <p:blipFill>
          <a:blip r:embed="rId2"/>
          <a:stretch>
            <a:fillRect/>
          </a:stretch>
        </p:blipFill>
        <p:spPr>
          <a:xfrm>
            <a:off x="1324304" y="434427"/>
            <a:ext cx="5665295" cy="5842000"/>
          </a:xfrm>
          <a:prstGeom prst="rect">
            <a:avLst/>
          </a:prstGeom>
        </p:spPr>
      </p:pic>
    </p:spTree>
    <p:extLst>
      <p:ext uri="{BB962C8B-B14F-4D97-AF65-F5344CB8AC3E}">
        <p14:creationId xmlns:p14="http://schemas.microsoft.com/office/powerpoint/2010/main" val="2058564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BF76A-5705-1DF6-BE86-11BCDC134B08}"/>
              </a:ext>
            </a:extLst>
          </p:cNvPr>
          <p:cNvSpPr>
            <a:spLocks noGrp="1"/>
          </p:cNvSpPr>
          <p:nvPr>
            <p:ph type="title"/>
          </p:nvPr>
        </p:nvSpPr>
        <p:spPr/>
        <p:txBody>
          <a:bodyPr/>
          <a:lstStyle/>
          <a:p>
            <a:r>
              <a:rPr lang="en-US" dirty="0" err="1"/>
              <a:t>Qauntum</a:t>
            </a:r>
            <a:r>
              <a:rPr lang="en-US" dirty="0"/>
              <a:t> Advantage</a:t>
            </a:r>
          </a:p>
        </p:txBody>
      </p:sp>
      <p:pic>
        <p:nvPicPr>
          <p:cNvPr id="5" name="Content Placeholder 4" descr="Text&#10;&#10;Description automatically generated">
            <a:extLst>
              <a:ext uri="{FF2B5EF4-FFF2-40B4-BE49-F238E27FC236}">
                <a16:creationId xmlns:a16="http://schemas.microsoft.com/office/drawing/2014/main" id="{CE46B789-41F0-FEE3-71E9-C4250E644E9C}"/>
              </a:ext>
            </a:extLst>
          </p:cNvPr>
          <p:cNvPicPr>
            <a:picLocks noGrp="1" noChangeAspect="1"/>
          </p:cNvPicPr>
          <p:nvPr>
            <p:ph idx="1"/>
          </p:nvPr>
        </p:nvPicPr>
        <p:blipFill>
          <a:blip r:embed="rId2"/>
          <a:stretch>
            <a:fillRect/>
          </a:stretch>
        </p:blipFill>
        <p:spPr>
          <a:xfrm>
            <a:off x="1379045" y="2110745"/>
            <a:ext cx="4241800" cy="3276600"/>
          </a:xfrm>
        </p:spPr>
      </p:pic>
      <p:sp>
        <p:nvSpPr>
          <p:cNvPr id="6" name="TextBox 5">
            <a:extLst>
              <a:ext uri="{FF2B5EF4-FFF2-40B4-BE49-F238E27FC236}">
                <a16:creationId xmlns:a16="http://schemas.microsoft.com/office/drawing/2014/main" id="{8ABEBB2B-4A1C-1DEB-659B-9B88C927190F}"/>
              </a:ext>
            </a:extLst>
          </p:cNvPr>
          <p:cNvSpPr txBox="1"/>
          <p:nvPr/>
        </p:nvSpPr>
        <p:spPr>
          <a:xfrm>
            <a:off x="6558455" y="2511972"/>
            <a:ext cx="2837793" cy="646331"/>
          </a:xfrm>
          <a:prstGeom prst="rect">
            <a:avLst/>
          </a:prstGeom>
          <a:noFill/>
        </p:spPr>
        <p:txBody>
          <a:bodyPr wrap="square" rtlCol="0">
            <a:spAutoFit/>
          </a:bodyPr>
          <a:lstStyle/>
          <a:p>
            <a:r>
              <a:rPr lang="en-US" dirty="0"/>
              <a:t>Providing framework for future quantum advantage</a:t>
            </a:r>
          </a:p>
        </p:txBody>
      </p:sp>
      <p:pic>
        <p:nvPicPr>
          <p:cNvPr id="8" name="Picture 7" descr="Text&#10;&#10;Description automatically generated">
            <a:extLst>
              <a:ext uri="{FF2B5EF4-FFF2-40B4-BE49-F238E27FC236}">
                <a16:creationId xmlns:a16="http://schemas.microsoft.com/office/drawing/2014/main" id="{12547EE7-1009-4B27-A8A8-58BF15A1A14F}"/>
              </a:ext>
            </a:extLst>
          </p:cNvPr>
          <p:cNvPicPr>
            <a:picLocks noChangeAspect="1"/>
          </p:cNvPicPr>
          <p:nvPr/>
        </p:nvPicPr>
        <p:blipFill>
          <a:blip r:embed="rId3"/>
          <a:stretch>
            <a:fillRect/>
          </a:stretch>
        </p:blipFill>
        <p:spPr>
          <a:xfrm>
            <a:off x="7950200" y="3306921"/>
            <a:ext cx="4241800" cy="3523431"/>
          </a:xfrm>
          <a:prstGeom prst="rect">
            <a:avLst/>
          </a:prstGeom>
        </p:spPr>
      </p:pic>
      <p:pic>
        <p:nvPicPr>
          <p:cNvPr id="10" name="Picture 9" descr="Text&#10;&#10;Description automatically generated">
            <a:extLst>
              <a:ext uri="{FF2B5EF4-FFF2-40B4-BE49-F238E27FC236}">
                <a16:creationId xmlns:a16="http://schemas.microsoft.com/office/drawing/2014/main" id="{8AA786DE-6691-2BC8-60CD-B36C5BD7C62F}"/>
              </a:ext>
            </a:extLst>
          </p:cNvPr>
          <p:cNvPicPr>
            <a:picLocks noChangeAspect="1"/>
          </p:cNvPicPr>
          <p:nvPr/>
        </p:nvPicPr>
        <p:blipFill>
          <a:blip r:embed="rId4"/>
          <a:stretch>
            <a:fillRect/>
          </a:stretch>
        </p:blipFill>
        <p:spPr>
          <a:xfrm>
            <a:off x="3930650" y="508000"/>
            <a:ext cx="4330700" cy="5842000"/>
          </a:xfrm>
          <a:prstGeom prst="rect">
            <a:avLst/>
          </a:prstGeom>
        </p:spPr>
      </p:pic>
    </p:spTree>
    <p:extLst>
      <p:ext uri="{BB962C8B-B14F-4D97-AF65-F5344CB8AC3E}">
        <p14:creationId xmlns:p14="http://schemas.microsoft.com/office/powerpoint/2010/main" val="2239628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5710A-D1D6-C4C7-0395-D6C9F3A4786F}"/>
              </a:ext>
            </a:extLst>
          </p:cNvPr>
          <p:cNvSpPr>
            <a:spLocks noGrp="1"/>
          </p:cNvSpPr>
          <p:nvPr>
            <p:ph type="title"/>
          </p:nvPr>
        </p:nvSpPr>
        <p:spPr/>
        <p:txBody>
          <a:bodyPr/>
          <a:lstStyle/>
          <a:p>
            <a:r>
              <a:rPr lang="en-IN" dirty="0"/>
              <a:t>Solving Quantum Master Equations with Deep Quantum Neural Networks</a:t>
            </a:r>
            <a:endParaRPr lang="en-US" dirty="0"/>
          </a:p>
        </p:txBody>
      </p:sp>
      <p:sp>
        <p:nvSpPr>
          <p:cNvPr id="3" name="Content Placeholder 2">
            <a:extLst>
              <a:ext uri="{FF2B5EF4-FFF2-40B4-BE49-F238E27FC236}">
                <a16:creationId xmlns:a16="http://schemas.microsoft.com/office/drawing/2014/main" id="{85AF792C-746E-E7BF-BC3A-7D12FF3230B6}"/>
              </a:ext>
            </a:extLst>
          </p:cNvPr>
          <p:cNvSpPr>
            <a:spLocks noGrp="1"/>
          </p:cNvSpPr>
          <p:nvPr>
            <p:ph idx="1"/>
          </p:nvPr>
        </p:nvSpPr>
        <p:spPr/>
        <p:txBody>
          <a:bodyPr/>
          <a:lstStyle/>
          <a:p>
            <a:r>
              <a:rPr lang="en-US" dirty="0">
                <a:hlinkClick r:id="rId2"/>
              </a:rPr>
              <a:t>https://arxiv.org/pdf/2008.05488.pdf</a:t>
            </a:r>
            <a:endParaRPr lang="en-US" dirty="0"/>
          </a:p>
          <a:p>
            <a:r>
              <a:rPr lang="en-IN" dirty="0"/>
              <a:t>We propose a variational DQFNN method to solve the quantum master equations.</a:t>
            </a:r>
          </a:p>
          <a:p>
            <a:r>
              <a:rPr lang="en-IN" dirty="0"/>
              <a:t>In fact, the capability and limitation of neural-network methods in solving quantum many-body problems still remain largely unclear and related studies are at the research forefront.</a:t>
            </a:r>
            <a:endParaRPr lang="en-US" dirty="0"/>
          </a:p>
        </p:txBody>
      </p:sp>
    </p:spTree>
    <p:extLst>
      <p:ext uri="{BB962C8B-B14F-4D97-AF65-F5344CB8AC3E}">
        <p14:creationId xmlns:p14="http://schemas.microsoft.com/office/powerpoint/2010/main" val="2025830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C99-A00F-E0D2-812E-AB3B4D81BE5D}"/>
              </a:ext>
            </a:extLst>
          </p:cNvPr>
          <p:cNvSpPr>
            <a:spLocks noGrp="1"/>
          </p:cNvSpPr>
          <p:nvPr>
            <p:ph type="title"/>
          </p:nvPr>
        </p:nvSpPr>
        <p:spPr/>
        <p:txBody>
          <a:bodyPr/>
          <a:lstStyle/>
          <a:p>
            <a:r>
              <a:rPr lang="en-US" dirty="0"/>
              <a:t>23</a:t>
            </a:r>
            <a:r>
              <a:rPr lang="en-US" baseline="30000" dirty="0"/>
              <a:t>rd</a:t>
            </a:r>
            <a:r>
              <a:rPr lang="en-US" dirty="0"/>
              <a:t> Dec next steps	</a:t>
            </a:r>
          </a:p>
        </p:txBody>
      </p:sp>
      <p:sp>
        <p:nvSpPr>
          <p:cNvPr id="3" name="Content Placeholder 2">
            <a:extLst>
              <a:ext uri="{FF2B5EF4-FFF2-40B4-BE49-F238E27FC236}">
                <a16:creationId xmlns:a16="http://schemas.microsoft.com/office/drawing/2014/main" id="{B711928F-107A-E4AB-2DD3-B2643873931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5474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074B-D233-7736-AE85-14737AD53352}"/>
              </a:ext>
            </a:extLst>
          </p:cNvPr>
          <p:cNvSpPr>
            <a:spLocks noGrp="1"/>
          </p:cNvSpPr>
          <p:nvPr>
            <p:ph type="title"/>
          </p:nvPr>
        </p:nvSpPr>
        <p:spPr>
          <a:xfrm>
            <a:off x="257432" y="350369"/>
            <a:ext cx="11353800" cy="438064"/>
          </a:xfrm>
        </p:spPr>
        <p:txBody>
          <a:bodyPr>
            <a:normAutofit fontScale="90000"/>
          </a:bodyPr>
          <a:lstStyle/>
          <a:p>
            <a:r>
              <a:rPr lang="en-IN" dirty="0"/>
              <a:t>A parametrized quantum circuit for orthogonal neural networks</a:t>
            </a:r>
            <a:endParaRPr lang="en-US" dirty="0"/>
          </a:p>
        </p:txBody>
      </p:sp>
      <p:pic>
        <p:nvPicPr>
          <p:cNvPr id="5" name="Content Placeholder 4" descr="Text, letter&#10;&#10;Description automatically generated">
            <a:extLst>
              <a:ext uri="{FF2B5EF4-FFF2-40B4-BE49-F238E27FC236}">
                <a16:creationId xmlns:a16="http://schemas.microsoft.com/office/drawing/2014/main" id="{9F19931E-855F-0CB2-26F0-13BEF0832061}"/>
              </a:ext>
            </a:extLst>
          </p:cNvPr>
          <p:cNvPicPr>
            <a:picLocks noGrp="1" noChangeAspect="1"/>
          </p:cNvPicPr>
          <p:nvPr>
            <p:ph idx="1"/>
          </p:nvPr>
        </p:nvPicPr>
        <p:blipFill>
          <a:blip r:embed="rId2"/>
          <a:stretch>
            <a:fillRect/>
          </a:stretch>
        </p:blipFill>
        <p:spPr>
          <a:xfrm>
            <a:off x="98854" y="704336"/>
            <a:ext cx="7802755" cy="5884692"/>
          </a:xfrm>
        </p:spPr>
      </p:pic>
      <p:pic>
        <p:nvPicPr>
          <p:cNvPr id="8" name="Picture 7" descr="Text&#10;&#10;Description automatically generated">
            <a:extLst>
              <a:ext uri="{FF2B5EF4-FFF2-40B4-BE49-F238E27FC236}">
                <a16:creationId xmlns:a16="http://schemas.microsoft.com/office/drawing/2014/main" id="{A6C346B6-8F26-6803-19DF-45D8191EC539}"/>
              </a:ext>
            </a:extLst>
          </p:cNvPr>
          <p:cNvPicPr>
            <a:picLocks noChangeAspect="1"/>
          </p:cNvPicPr>
          <p:nvPr/>
        </p:nvPicPr>
        <p:blipFill>
          <a:blip r:embed="rId3"/>
          <a:stretch>
            <a:fillRect/>
          </a:stretch>
        </p:blipFill>
        <p:spPr>
          <a:xfrm>
            <a:off x="6819198" y="5838655"/>
            <a:ext cx="4792034" cy="885308"/>
          </a:xfrm>
          <a:prstGeom prst="rect">
            <a:avLst/>
          </a:prstGeom>
        </p:spPr>
      </p:pic>
    </p:spTree>
    <p:extLst>
      <p:ext uri="{BB962C8B-B14F-4D97-AF65-F5344CB8AC3E}">
        <p14:creationId xmlns:p14="http://schemas.microsoft.com/office/powerpoint/2010/main" val="1427419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DCFD-6E2F-D36B-1EAE-285B0CAB9C22}"/>
              </a:ext>
            </a:extLst>
          </p:cNvPr>
          <p:cNvSpPr>
            <a:spLocks noGrp="1"/>
          </p:cNvSpPr>
          <p:nvPr>
            <p:ph type="title"/>
          </p:nvPr>
        </p:nvSpPr>
        <p:spPr>
          <a:xfrm>
            <a:off x="838200" y="365125"/>
            <a:ext cx="4920049" cy="1325563"/>
          </a:xfrm>
        </p:spPr>
        <p:txBody>
          <a:bodyPr/>
          <a:lstStyle/>
          <a:p>
            <a:r>
              <a:rPr lang="en-IN" dirty="0"/>
              <a:t>Quantum data-loaders</a:t>
            </a:r>
            <a:endParaRPr lang="en-US" dirty="0"/>
          </a:p>
        </p:txBody>
      </p:sp>
      <p:sp>
        <p:nvSpPr>
          <p:cNvPr id="3" name="Content Placeholder 2">
            <a:extLst>
              <a:ext uri="{FF2B5EF4-FFF2-40B4-BE49-F238E27FC236}">
                <a16:creationId xmlns:a16="http://schemas.microsoft.com/office/drawing/2014/main" id="{B785FA90-7B5F-7D74-1C5D-D3D32AF398B6}"/>
              </a:ext>
            </a:extLst>
          </p:cNvPr>
          <p:cNvSpPr>
            <a:spLocks noGrp="1"/>
          </p:cNvSpPr>
          <p:nvPr>
            <p:ph idx="1"/>
          </p:nvPr>
        </p:nvSpPr>
        <p:spPr>
          <a:xfrm>
            <a:off x="262838" y="1797137"/>
            <a:ext cx="5228967" cy="1600200"/>
          </a:xfrm>
        </p:spPr>
        <p:txBody>
          <a:bodyPr/>
          <a:lstStyle/>
          <a:p>
            <a:r>
              <a:rPr lang="en-IN" dirty="0"/>
              <a:t>one qubit per feature </a:t>
            </a:r>
          </a:p>
          <a:p>
            <a:r>
              <a:rPr lang="en-IN" dirty="0"/>
              <a:t>unary amplitude encoding of the classical data points</a:t>
            </a:r>
            <a:endParaRPr lang="en-US" dirty="0"/>
          </a:p>
        </p:txBody>
      </p:sp>
      <p:pic>
        <p:nvPicPr>
          <p:cNvPr id="5" name="Picture 4" descr="Text&#10;&#10;Description automatically generated with medium confidence">
            <a:extLst>
              <a:ext uri="{FF2B5EF4-FFF2-40B4-BE49-F238E27FC236}">
                <a16:creationId xmlns:a16="http://schemas.microsoft.com/office/drawing/2014/main" id="{3DD122F7-4ED4-03ED-AB05-B2055D406460}"/>
              </a:ext>
            </a:extLst>
          </p:cNvPr>
          <p:cNvPicPr>
            <a:picLocks noChangeAspect="1"/>
          </p:cNvPicPr>
          <p:nvPr/>
        </p:nvPicPr>
        <p:blipFill>
          <a:blip r:embed="rId2"/>
          <a:stretch>
            <a:fillRect/>
          </a:stretch>
        </p:blipFill>
        <p:spPr>
          <a:xfrm>
            <a:off x="42184" y="3181397"/>
            <a:ext cx="6053816" cy="2856857"/>
          </a:xfrm>
          <a:prstGeom prst="rect">
            <a:avLst/>
          </a:prstGeom>
        </p:spPr>
      </p:pic>
      <p:pic>
        <p:nvPicPr>
          <p:cNvPr id="7" name="Picture 6" descr="Diagram&#10;&#10;Description automatically generated">
            <a:extLst>
              <a:ext uri="{FF2B5EF4-FFF2-40B4-BE49-F238E27FC236}">
                <a16:creationId xmlns:a16="http://schemas.microsoft.com/office/drawing/2014/main" id="{D4B14F13-112C-52E9-CF6A-2C208609C42D}"/>
              </a:ext>
            </a:extLst>
          </p:cNvPr>
          <p:cNvPicPr>
            <a:picLocks noChangeAspect="1"/>
          </p:cNvPicPr>
          <p:nvPr/>
        </p:nvPicPr>
        <p:blipFill>
          <a:blip r:embed="rId3"/>
          <a:stretch>
            <a:fillRect/>
          </a:stretch>
        </p:blipFill>
        <p:spPr>
          <a:xfrm>
            <a:off x="6417592" y="1062892"/>
            <a:ext cx="4381758" cy="1255591"/>
          </a:xfrm>
          <a:prstGeom prst="rect">
            <a:avLst/>
          </a:prstGeom>
        </p:spPr>
      </p:pic>
      <p:pic>
        <p:nvPicPr>
          <p:cNvPr id="9" name="Picture 8" descr="Diagram, schematic&#10;&#10;Description automatically generated">
            <a:extLst>
              <a:ext uri="{FF2B5EF4-FFF2-40B4-BE49-F238E27FC236}">
                <a16:creationId xmlns:a16="http://schemas.microsoft.com/office/drawing/2014/main" id="{36D8E22C-B93B-5BAC-C8F6-3AD62E3BB1CF}"/>
              </a:ext>
            </a:extLst>
          </p:cNvPr>
          <p:cNvPicPr>
            <a:picLocks noChangeAspect="1"/>
          </p:cNvPicPr>
          <p:nvPr/>
        </p:nvPicPr>
        <p:blipFill>
          <a:blip r:embed="rId4"/>
          <a:stretch>
            <a:fillRect/>
          </a:stretch>
        </p:blipFill>
        <p:spPr>
          <a:xfrm>
            <a:off x="6096000" y="2942762"/>
            <a:ext cx="5024942" cy="1132250"/>
          </a:xfrm>
          <a:prstGeom prst="rect">
            <a:avLst/>
          </a:prstGeom>
        </p:spPr>
      </p:pic>
      <p:pic>
        <p:nvPicPr>
          <p:cNvPr id="15" name="Picture 14" descr="Text&#10;&#10;Description automatically generated">
            <a:extLst>
              <a:ext uri="{FF2B5EF4-FFF2-40B4-BE49-F238E27FC236}">
                <a16:creationId xmlns:a16="http://schemas.microsoft.com/office/drawing/2014/main" id="{9E39AAC2-2ECD-E344-566D-BE5C28CA8382}"/>
              </a:ext>
            </a:extLst>
          </p:cNvPr>
          <p:cNvPicPr>
            <a:picLocks noChangeAspect="1"/>
          </p:cNvPicPr>
          <p:nvPr/>
        </p:nvPicPr>
        <p:blipFill>
          <a:blip r:embed="rId5"/>
          <a:stretch>
            <a:fillRect/>
          </a:stretch>
        </p:blipFill>
        <p:spPr>
          <a:xfrm>
            <a:off x="5491805" y="5337908"/>
            <a:ext cx="6527800" cy="914400"/>
          </a:xfrm>
          <a:prstGeom prst="rect">
            <a:avLst/>
          </a:prstGeom>
        </p:spPr>
      </p:pic>
    </p:spTree>
    <p:extLst>
      <p:ext uri="{BB962C8B-B14F-4D97-AF65-F5344CB8AC3E}">
        <p14:creationId xmlns:p14="http://schemas.microsoft.com/office/powerpoint/2010/main" val="224040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DCFD-6E2F-D36B-1EAE-285B0CAB9C22}"/>
              </a:ext>
            </a:extLst>
          </p:cNvPr>
          <p:cNvSpPr>
            <a:spLocks noGrp="1"/>
          </p:cNvSpPr>
          <p:nvPr>
            <p:ph type="title"/>
          </p:nvPr>
        </p:nvSpPr>
        <p:spPr>
          <a:xfrm>
            <a:off x="0" y="0"/>
            <a:ext cx="6347791" cy="1325563"/>
          </a:xfrm>
        </p:spPr>
        <p:txBody>
          <a:bodyPr/>
          <a:lstStyle/>
          <a:p>
            <a:r>
              <a:rPr lang="en-IN" dirty="0"/>
              <a:t>Quantum data-loaders</a:t>
            </a:r>
            <a:endParaRPr lang="en-US" dirty="0"/>
          </a:p>
        </p:txBody>
      </p:sp>
      <p:pic>
        <p:nvPicPr>
          <p:cNvPr id="13" name="Picture 12" descr="Table&#10;&#10;Description automatically generated">
            <a:extLst>
              <a:ext uri="{FF2B5EF4-FFF2-40B4-BE49-F238E27FC236}">
                <a16:creationId xmlns:a16="http://schemas.microsoft.com/office/drawing/2014/main" id="{0787DCE1-27B4-6443-4FFA-1A2461544353}"/>
              </a:ext>
            </a:extLst>
          </p:cNvPr>
          <p:cNvPicPr>
            <a:picLocks noChangeAspect="1"/>
          </p:cNvPicPr>
          <p:nvPr/>
        </p:nvPicPr>
        <p:blipFill>
          <a:blip r:embed="rId2"/>
          <a:stretch>
            <a:fillRect/>
          </a:stretch>
        </p:blipFill>
        <p:spPr>
          <a:xfrm>
            <a:off x="128388" y="1404350"/>
            <a:ext cx="5733209" cy="4671081"/>
          </a:xfrm>
          <a:prstGeom prst="rect">
            <a:avLst/>
          </a:prstGeom>
        </p:spPr>
      </p:pic>
      <p:pic>
        <p:nvPicPr>
          <p:cNvPr id="8" name="Picture 7" descr="Text, letter&#10;&#10;Description automatically generated">
            <a:extLst>
              <a:ext uri="{FF2B5EF4-FFF2-40B4-BE49-F238E27FC236}">
                <a16:creationId xmlns:a16="http://schemas.microsoft.com/office/drawing/2014/main" id="{A70D8499-98EA-0CA4-6505-2DC7FC06B480}"/>
              </a:ext>
            </a:extLst>
          </p:cNvPr>
          <p:cNvPicPr>
            <a:picLocks noChangeAspect="1"/>
          </p:cNvPicPr>
          <p:nvPr/>
        </p:nvPicPr>
        <p:blipFill>
          <a:blip r:embed="rId3"/>
          <a:stretch>
            <a:fillRect/>
          </a:stretch>
        </p:blipFill>
        <p:spPr>
          <a:xfrm>
            <a:off x="5989985" y="277306"/>
            <a:ext cx="5338703" cy="1501200"/>
          </a:xfrm>
          <a:prstGeom prst="rect">
            <a:avLst/>
          </a:prstGeom>
        </p:spPr>
      </p:pic>
      <p:sp>
        <p:nvSpPr>
          <p:cNvPr id="12" name="TextBox 11">
            <a:extLst>
              <a:ext uri="{FF2B5EF4-FFF2-40B4-BE49-F238E27FC236}">
                <a16:creationId xmlns:a16="http://schemas.microsoft.com/office/drawing/2014/main" id="{67677188-E260-9C77-3A80-F561D546F640}"/>
              </a:ext>
            </a:extLst>
          </p:cNvPr>
          <p:cNvSpPr txBox="1"/>
          <p:nvPr/>
        </p:nvSpPr>
        <p:spPr>
          <a:xfrm>
            <a:off x="6094344" y="3076555"/>
            <a:ext cx="6097656" cy="3416320"/>
          </a:xfrm>
          <a:prstGeom prst="rect">
            <a:avLst/>
          </a:prstGeom>
          <a:noFill/>
        </p:spPr>
        <p:txBody>
          <a:bodyPr wrap="square">
            <a:spAutoFit/>
          </a:bodyPr>
          <a:lstStyle/>
          <a:p>
            <a:pPr marL="285750" indent="-285750">
              <a:buFont typeface="Arial" panose="020B0604020202020204" pitchFamily="34" charset="0"/>
              <a:buChar char="•"/>
            </a:pPr>
            <a:r>
              <a:rPr lang="en-IN" dirty="0"/>
              <a:t>The </a:t>
            </a:r>
            <a:r>
              <a:rPr lang="en-IN" dirty="0">
                <a:highlight>
                  <a:srgbClr val="FFFF00"/>
                </a:highlight>
              </a:rPr>
              <a:t>shallowest data loader is a parallel </a:t>
            </a:r>
            <a:r>
              <a:rPr lang="en-IN" dirty="0"/>
              <a:t>version which loads d-dimensional data points using d qubits, d−1 RBS gates and circuits of </a:t>
            </a:r>
            <a:r>
              <a:rPr lang="en-IN" dirty="0">
                <a:highlight>
                  <a:srgbClr val="FFFF00"/>
                </a:highlight>
              </a:rPr>
              <a:t>depth only log d. </a:t>
            </a:r>
            <a:r>
              <a:rPr lang="en-IN" dirty="0"/>
              <a:t>But </a:t>
            </a:r>
            <a:r>
              <a:rPr lang="en-IN" dirty="0">
                <a:highlight>
                  <a:srgbClr val="FFFF00"/>
                </a:highlight>
              </a:rPr>
              <a:t>requires connectivity </a:t>
            </a:r>
            <a:r>
              <a:rPr lang="en-IN" dirty="0"/>
              <a:t>beyond the available connectivity</a:t>
            </a:r>
          </a:p>
          <a:p>
            <a:pPr marL="285750" indent="-285750">
              <a:buFont typeface="Arial" panose="020B0604020202020204" pitchFamily="34" charset="0"/>
              <a:buChar char="•"/>
            </a:pPr>
            <a:r>
              <a:rPr lang="en-IN" dirty="0"/>
              <a:t>Two other  data loaders we use in this work have </a:t>
            </a:r>
            <a:r>
              <a:rPr lang="en-IN" dirty="0">
                <a:highlight>
                  <a:srgbClr val="FFFF00"/>
                </a:highlight>
              </a:rPr>
              <a:t>worse asymptotic depth </a:t>
            </a:r>
            <a:r>
              <a:rPr lang="en-IN" dirty="0"/>
              <a:t>but respect the nearest </a:t>
            </a:r>
            <a:r>
              <a:rPr lang="en-IN" dirty="0" err="1"/>
              <a:t>neighbors</a:t>
            </a:r>
            <a:r>
              <a:rPr lang="en-IN" dirty="0"/>
              <a:t> connectivity</a:t>
            </a:r>
          </a:p>
          <a:p>
            <a:pPr marL="285750" indent="-285750">
              <a:buFont typeface="Arial" panose="020B0604020202020204" pitchFamily="34" charset="0"/>
              <a:buChar char="•"/>
            </a:pPr>
            <a:r>
              <a:rPr lang="en-IN" dirty="0"/>
              <a:t>The first is a simple diagonal unary loader that still uses d qubits and </a:t>
            </a:r>
            <a:r>
              <a:rPr lang="en-IN" dirty="0">
                <a:highlight>
                  <a:srgbClr val="FFFF00"/>
                </a:highlight>
              </a:rPr>
              <a:t>d−1 RBS gates </a:t>
            </a:r>
            <a:r>
              <a:rPr lang="en-IN" dirty="0"/>
              <a:t>between </a:t>
            </a:r>
            <a:r>
              <a:rPr lang="en-IN" dirty="0" err="1"/>
              <a:t>neighboring</a:t>
            </a:r>
            <a:r>
              <a:rPr lang="en-IN" dirty="0"/>
              <a:t> qubits, but it has circuit depth of d−1.</a:t>
            </a:r>
          </a:p>
          <a:p>
            <a:pPr marL="285750" indent="-285750">
              <a:buFont typeface="Arial" panose="020B0604020202020204" pitchFamily="34" charset="0"/>
              <a:buChar char="•"/>
            </a:pPr>
            <a:r>
              <a:rPr lang="en-IN" dirty="0"/>
              <a:t> The second one is another unary loader whose </a:t>
            </a:r>
            <a:r>
              <a:rPr lang="en-IN" dirty="0">
                <a:highlight>
                  <a:srgbClr val="FFFF00"/>
                </a:highlight>
              </a:rPr>
              <a:t>depth now decreases to d/2</a:t>
            </a:r>
            <a:r>
              <a:rPr lang="en-IN" dirty="0"/>
              <a:t>, and that we refer to as semi-diagonal.</a:t>
            </a:r>
            <a:endParaRPr lang="en-US" dirty="0"/>
          </a:p>
        </p:txBody>
      </p:sp>
      <p:sp>
        <p:nvSpPr>
          <p:cNvPr id="15" name="TextBox 14">
            <a:extLst>
              <a:ext uri="{FF2B5EF4-FFF2-40B4-BE49-F238E27FC236}">
                <a16:creationId xmlns:a16="http://schemas.microsoft.com/office/drawing/2014/main" id="{5CAA6BA2-60FB-BF6B-8A38-D2E512A39E00}"/>
              </a:ext>
            </a:extLst>
          </p:cNvPr>
          <p:cNvSpPr txBox="1"/>
          <p:nvPr/>
        </p:nvSpPr>
        <p:spPr>
          <a:xfrm>
            <a:off x="40585" y="6596390"/>
            <a:ext cx="6266620" cy="261610"/>
          </a:xfrm>
          <a:prstGeom prst="rect">
            <a:avLst/>
          </a:prstGeom>
          <a:noFill/>
        </p:spPr>
        <p:txBody>
          <a:bodyPr wrap="square">
            <a:spAutoFit/>
          </a:bodyPr>
          <a:lstStyle/>
          <a:p>
            <a:r>
              <a:rPr lang="en-IN" sz="1100" dirty="0"/>
              <a:t>how to calculate the set of parameters </a:t>
            </a:r>
            <a:r>
              <a:rPr lang="el-GR" sz="1100" dirty="0"/>
              <a:t>θ </a:t>
            </a:r>
            <a:r>
              <a:rPr lang="en-IN" sz="1100" dirty="0"/>
              <a:t>from a classical data point x appear in [20, 30].</a:t>
            </a:r>
            <a:endParaRPr lang="en-US" sz="1100" dirty="0"/>
          </a:p>
        </p:txBody>
      </p:sp>
    </p:spTree>
    <p:extLst>
      <p:ext uri="{BB962C8B-B14F-4D97-AF65-F5344CB8AC3E}">
        <p14:creationId xmlns:p14="http://schemas.microsoft.com/office/powerpoint/2010/main" val="125114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FB1A4-FEFE-AA25-8A9E-8B0E07B7F6D3}"/>
              </a:ext>
            </a:extLst>
          </p:cNvPr>
          <p:cNvSpPr>
            <a:spLocks noGrp="1"/>
          </p:cNvSpPr>
          <p:nvPr>
            <p:ph type="title"/>
          </p:nvPr>
        </p:nvSpPr>
        <p:spPr>
          <a:xfrm>
            <a:off x="1310778" y="-24817"/>
            <a:ext cx="4783697" cy="1108384"/>
          </a:xfrm>
        </p:spPr>
        <p:txBody>
          <a:bodyPr anchor="b">
            <a:normAutofit fontScale="90000"/>
          </a:bodyPr>
          <a:lstStyle/>
          <a:p>
            <a:r>
              <a:rPr lang="en-IN" sz="4000" dirty="0"/>
              <a:t>Quantum-assisted Neural Networks</a:t>
            </a:r>
            <a:endParaRPr lang="en-US" sz="4000" dirty="0"/>
          </a:p>
        </p:txBody>
      </p:sp>
      <p:pic>
        <p:nvPicPr>
          <p:cNvPr id="7" name="Content Placeholder 6" descr="Text, letter&#10;&#10;Description automatically generated">
            <a:extLst>
              <a:ext uri="{FF2B5EF4-FFF2-40B4-BE49-F238E27FC236}">
                <a16:creationId xmlns:a16="http://schemas.microsoft.com/office/drawing/2014/main" id="{23280D77-62A2-0744-EAD3-BEA8BD3D1F96}"/>
              </a:ext>
            </a:extLst>
          </p:cNvPr>
          <p:cNvPicPr>
            <a:picLocks noGrp="1" noChangeAspect="1"/>
          </p:cNvPicPr>
          <p:nvPr>
            <p:ph idx="1"/>
          </p:nvPr>
        </p:nvPicPr>
        <p:blipFill>
          <a:blip r:embed="rId2"/>
          <a:stretch>
            <a:fillRect/>
          </a:stretch>
        </p:blipFill>
        <p:spPr>
          <a:xfrm>
            <a:off x="5404406" y="255189"/>
            <a:ext cx="5906323" cy="2534338"/>
          </a:xfrm>
        </p:spPr>
      </p:pic>
      <p:pic>
        <p:nvPicPr>
          <p:cNvPr id="5" name="Content Placeholder 4" descr="Table&#10;&#10;Description automatically generated">
            <a:extLst>
              <a:ext uri="{FF2B5EF4-FFF2-40B4-BE49-F238E27FC236}">
                <a16:creationId xmlns:a16="http://schemas.microsoft.com/office/drawing/2014/main" id="{070525D8-376A-8D26-AE53-5DBBA85A124A}"/>
              </a:ext>
            </a:extLst>
          </p:cNvPr>
          <p:cNvPicPr>
            <a:picLocks noChangeAspect="1"/>
          </p:cNvPicPr>
          <p:nvPr/>
        </p:nvPicPr>
        <p:blipFill>
          <a:blip r:embed="rId3"/>
          <a:stretch>
            <a:fillRect/>
          </a:stretch>
        </p:blipFill>
        <p:spPr>
          <a:xfrm>
            <a:off x="164942" y="1043475"/>
            <a:ext cx="4933088" cy="4714848"/>
          </a:xfrm>
          <a:prstGeom prst="rect">
            <a:avLst/>
          </a:prstGeom>
        </p:spPr>
      </p:pic>
      <p:pic>
        <p:nvPicPr>
          <p:cNvPr id="10" name="Picture 9" descr="Text, letter&#10;&#10;Description automatically generated">
            <a:extLst>
              <a:ext uri="{FF2B5EF4-FFF2-40B4-BE49-F238E27FC236}">
                <a16:creationId xmlns:a16="http://schemas.microsoft.com/office/drawing/2014/main" id="{5E9C90A8-A2A3-B1C5-52C6-13B711D1C308}"/>
              </a:ext>
            </a:extLst>
          </p:cNvPr>
          <p:cNvPicPr>
            <a:picLocks noChangeAspect="1"/>
          </p:cNvPicPr>
          <p:nvPr/>
        </p:nvPicPr>
        <p:blipFill>
          <a:blip r:embed="rId4"/>
          <a:stretch>
            <a:fillRect/>
          </a:stretch>
        </p:blipFill>
        <p:spPr>
          <a:xfrm>
            <a:off x="5404406" y="2782950"/>
            <a:ext cx="5906323" cy="1648472"/>
          </a:xfrm>
          <a:prstGeom prst="rect">
            <a:avLst/>
          </a:prstGeom>
        </p:spPr>
      </p:pic>
      <p:sp>
        <p:nvSpPr>
          <p:cNvPr id="11" name="Rectangle 10">
            <a:extLst>
              <a:ext uri="{FF2B5EF4-FFF2-40B4-BE49-F238E27FC236}">
                <a16:creationId xmlns:a16="http://schemas.microsoft.com/office/drawing/2014/main" id="{FCC8731E-6C43-7855-7546-60DC76E7153E}"/>
              </a:ext>
            </a:extLst>
          </p:cNvPr>
          <p:cNvSpPr/>
          <p:nvPr/>
        </p:nvSpPr>
        <p:spPr>
          <a:xfrm>
            <a:off x="8115988" y="4179587"/>
            <a:ext cx="3622121" cy="308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5656D2BF-484C-4B7D-0D23-71D78D0095BD}"/>
              </a:ext>
            </a:extLst>
          </p:cNvPr>
          <p:cNvSpPr txBox="1"/>
          <p:nvPr/>
        </p:nvSpPr>
        <p:spPr>
          <a:xfrm>
            <a:off x="4875169" y="4425370"/>
            <a:ext cx="7480852" cy="2308324"/>
          </a:xfrm>
          <a:prstGeom prst="rect">
            <a:avLst/>
          </a:prstGeom>
          <a:noFill/>
        </p:spPr>
        <p:txBody>
          <a:bodyPr wrap="square">
            <a:spAutoFit/>
          </a:bodyPr>
          <a:lstStyle/>
          <a:p>
            <a:r>
              <a:rPr lang="en-IN" dirty="0">
                <a:highlight>
                  <a:srgbClr val="FFFF00"/>
                </a:highlight>
              </a:rPr>
              <a:t>ADVANTAGES :</a:t>
            </a:r>
          </a:p>
          <a:p>
            <a:pPr marL="285750" indent="-285750">
              <a:buFont typeface="Arial" panose="020B0604020202020204" pitchFamily="34" charset="0"/>
              <a:buChar char="•"/>
            </a:pPr>
            <a:r>
              <a:rPr lang="en-IN" dirty="0"/>
              <a:t>First, with the advent of faster quantum computers that also have the possibility to apply gates in parallel. At these quantum circuits require only logarithmic depth - and thus for larger feature spaces one can expect a speedup in the estimation.</a:t>
            </a:r>
          </a:p>
          <a:p>
            <a:pPr marL="285750" indent="-285750">
              <a:buFont typeface="Arial" panose="020B0604020202020204" pitchFamily="34" charset="0"/>
              <a:buChar char="•"/>
            </a:pPr>
            <a:r>
              <a:rPr lang="en-IN" dirty="0"/>
              <a:t>.A second advantage can come from the fact that one can perform training in a different optimization landscape, that of the parameters of the angles of the quantum gates and not the elements of the weight matric</a:t>
            </a:r>
            <a:endParaRPr lang="en-US" dirty="0"/>
          </a:p>
        </p:txBody>
      </p:sp>
      <p:sp>
        <p:nvSpPr>
          <p:cNvPr id="15" name="TextBox 14">
            <a:extLst>
              <a:ext uri="{FF2B5EF4-FFF2-40B4-BE49-F238E27FC236}">
                <a16:creationId xmlns:a16="http://schemas.microsoft.com/office/drawing/2014/main" id="{55DBF418-5F27-C6EB-0B29-89481A1E7505}"/>
              </a:ext>
            </a:extLst>
          </p:cNvPr>
          <p:cNvSpPr txBox="1"/>
          <p:nvPr/>
        </p:nvSpPr>
        <p:spPr>
          <a:xfrm>
            <a:off x="304248" y="5882629"/>
            <a:ext cx="3958169" cy="769441"/>
          </a:xfrm>
          <a:prstGeom prst="rect">
            <a:avLst/>
          </a:prstGeom>
          <a:noFill/>
        </p:spPr>
        <p:txBody>
          <a:bodyPr wrap="square">
            <a:spAutoFit/>
          </a:bodyPr>
          <a:lstStyle/>
          <a:p>
            <a:r>
              <a:rPr lang="en-IN" sz="1100" dirty="0"/>
              <a:t>The parameters of the gates in the first part of the circuit are fixed and correspond to the input data points, while the parameters of the gates of the second part are updated as we update the weight matrix through a gradient descent computation.</a:t>
            </a:r>
            <a:endParaRPr lang="en-US" sz="1100" dirty="0"/>
          </a:p>
        </p:txBody>
      </p:sp>
    </p:spTree>
    <p:extLst>
      <p:ext uri="{BB962C8B-B14F-4D97-AF65-F5344CB8AC3E}">
        <p14:creationId xmlns:p14="http://schemas.microsoft.com/office/powerpoint/2010/main" val="3153621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8D258-8ACD-9447-E3FC-26680952A204}"/>
              </a:ext>
            </a:extLst>
          </p:cNvPr>
          <p:cNvSpPr>
            <a:spLocks noGrp="1"/>
          </p:cNvSpPr>
          <p:nvPr>
            <p:ph type="title"/>
          </p:nvPr>
        </p:nvSpPr>
        <p:spPr>
          <a:xfrm>
            <a:off x="112802" y="559317"/>
            <a:ext cx="6824712" cy="340553"/>
          </a:xfrm>
        </p:spPr>
        <p:txBody>
          <a:bodyPr>
            <a:normAutofit fontScale="90000"/>
          </a:bodyPr>
          <a:lstStyle/>
          <a:p>
            <a:r>
              <a:rPr lang="en-IN" dirty="0"/>
              <a:t>Quantum Orthogonal Neural Network</a:t>
            </a:r>
            <a:endParaRPr lang="en-US" dirty="0"/>
          </a:p>
        </p:txBody>
      </p:sp>
      <p:sp>
        <p:nvSpPr>
          <p:cNvPr id="4" name="TextBox 3">
            <a:extLst>
              <a:ext uri="{FF2B5EF4-FFF2-40B4-BE49-F238E27FC236}">
                <a16:creationId xmlns:a16="http://schemas.microsoft.com/office/drawing/2014/main" id="{635AFB77-5E39-1B66-6AF8-D46C7E9E42FA}"/>
              </a:ext>
            </a:extLst>
          </p:cNvPr>
          <p:cNvSpPr txBox="1"/>
          <p:nvPr/>
        </p:nvSpPr>
        <p:spPr>
          <a:xfrm>
            <a:off x="112802" y="1531811"/>
            <a:ext cx="6097656" cy="923330"/>
          </a:xfrm>
          <a:prstGeom prst="rect">
            <a:avLst/>
          </a:prstGeom>
          <a:noFill/>
        </p:spPr>
        <p:txBody>
          <a:bodyPr wrap="square">
            <a:spAutoFit/>
          </a:bodyPr>
          <a:lstStyle/>
          <a:p>
            <a:r>
              <a:rPr lang="en-IN" dirty="0"/>
              <a:t>An orthogonal neural network is a neural network where the trained weight matrices are orthogonal matrices, a property that can </a:t>
            </a:r>
            <a:r>
              <a:rPr lang="en-IN" dirty="0">
                <a:highlight>
                  <a:srgbClr val="FFFF00"/>
                </a:highlight>
              </a:rPr>
              <a:t>improve accuracy and avoid vanishing gradients</a:t>
            </a:r>
            <a:endParaRPr lang="en-US" dirty="0">
              <a:highlight>
                <a:srgbClr val="FFFF00"/>
              </a:highlight>
            </a:endParaRPr>
          </a:p>
        </p:txBody>
      </p:sp>
      <p:pic>
        <p:nvPicPr>
          <p:cNvPr id="5" name="Content Placeholder 6" descr="A picture containing chart&#10;&#10;Description automatically generated">
            <a:extLst>
              <a:ext uri="{FF2B5EF4-FFF2-40B4-BE49-F238E27FC236}">
                <a16:creationId xmlns:a16="http://schemas.microsoft.com/office/drawing/2014/main" id="{42A02676-8B5D-AD88-22F2-91AB1C7BCDBF}"/>
              </a:ext>
            </a:extLst>
          </p:cNvPr>
          <p:cNvPicPr>
            <a:picLocks noGrp="1" noChangeAspect="1"/>
          </p:cNvPicPr>
          <p:nvPr>
            <p:ph idx="1"/>
          </p:nvPr>
        </p:nvPicPr>
        <p:blipFill>
          <a:blip r:embed="rId2"/>
          <a:stretch>
            <a:fillRect/>
          </a:stretch>
        </p:blipFill>
        <p:spPr>
          <a:xfrm>
            <a:off x="112802" y="2455141"/>
            <a:ext cx="5549299" cy="4352400"/>
          </a:xfrm>
        </p:spPr>
      </p:pic>
      <p:pic>
        <p:nvPicPr>
          <p:cNvPr id="6" name="Content Placeholder 4" descr="Diagram&#10;&#10;Description automatically generated">
            <a:extLst>
              <a:ext uri="{FF2B5EF4-FFF2-40B4-BE49-F238E27FC236}">
                <a16:creationId xmlns:a16="http://schemas.microsoft.com/office/drawing/2014/main" id="{41ADD4FA-C209-99B8-45D0-B0810FDC6BD9}"/>
              </a:ext>
            </a:extLst>
          </p:cNvPr>
          <p:cNvPicPr>
            <a:picLocks noChangeAspect="1"/>
          </p:cNvPicPr>
          <p:nvPr/>
        </p:nvPicPr>
        <p:blipFill>
          <a:blip r:embed="rId3"/>
          <a:stretch>
            <a:fillRect/>
          </a:stretch>
        </p:blipFill>
        <p:spPr>
          <a:xfrm>
            <a:off x="6096000" y="299269"/>
            <a:ext cx="5844051" cy="6558731"/>
          </a:xfrm>
          <a:prstGeom prst="rect">
            <a:avLst/>
          </a:prstGeom>
        </p:spPr>
      </p:pic>
    </p:spTree>
    <p:extLst>
      <p:ext uri="{BB962C8B-B14F-4D97-AF65-F5344CB8AC3E}">
        <p14:creationId xmlns:p14="http://schemas.microsoft.com/office/powerpoint/2010/main" val="226683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6CEF-34FC-7E31-B00A-A97EAC8229F0}"/>
              </a:ext>
            </a:extLst>
          </p:cNvPr>
          <p:cNvSpPr>
            <a:spLocks noGrp="1"/>
          </p:cNvSpPr>
          <p:nvPr>
            <p:ph type="title"/>
          </p:nvPr>
        </p:nvSpPr>
        <p:spPr>
          <a:xfrm>
            <a:off x="153139" y="105845"/>
            <a:ext cx="5483087" cy="1325563"/>
          </a:xfrm>
        </p:spPr>
        <p:txBody>
          <a:bodyPr/>
          <a:lstStyle/>
          <a:p>
            <a:r>
              <a:rPr lang="en-IN" dirty="0"/>
              <a:t>Quantum Orthogonal Neural Network</a:t>
            </a:r>
            <a:endParaRPr lang="en-US" dirty="0"/>
          </a:p>
        </p:txBody>
      </p:sp>
      <p:pic>
        <p:nvPicPr>
          <p:cNvPr id="15" name="Picture 14" descr="Text, letter&#10;&#10;Description automatically generated">
            <a:extLst>
              <a:ext uri="{FF2B5EF4-FFF2-40B4-BE49-F238E27FC236}">
                <a16:creationId xmlns:a16="http://schemas.microsoft.com/office/drawing/2014/main" id="{26A94C47-2FE4-0966-F1DF-232539860840}"/>
              </a:ext>
            </a:extLst>
          </p:cNvPr>
          <p:cNvPicPr>
            <a:picLocks noChangeAspect="1"/>
          </p:cNvPicPr>
          <p:nvPr/>
        </p:nvPicPr>
        <p:blipFill>
          <a:blip r:embed="rId2"/>
          <a:stretch>
            <a:fillRect/>
          </a:stretch>
        </p:blipFill>
        <p:spPr>
          <a:xfrm>
            <a:off x="6096000" y="311948"/>
            <a:ext cx="5373673" cy="1656000"/>
          </a:xfrm>
          <a:prstGeom prst="rect">
            <a:avLst/>
          </a:prstGeom>
        </p:spPr>
      </p:pic>
      <p:pic>
        <p:nvPicPr>
          <p:cNvPr id="25" name="Picture 24" descr="Diagram&#10;&#10;Description automatically generated">
            <a:extLst>
              <a:ext uri="{FF2B5EF4-FFF2-40B4-BE49-F238E27FC236}">
                <a16:creationId xmlns:a16="http://schemas.microsoft.com/office/drawing/2014/main" id="{9A478F86-AB18-188C-6C98-CE093644690A}"/>
              </a:ext>
            </a:extLst>
          </p:cNvPr>
          <p:cNvPicPr>
            <a:picLocks noChangeAspect="1"/>
          </p:cNvPicPr>
          <p:nvPr/>
        </p:nvPicPr>
        <p:blipFill>
          <a:blip r:embed="rId3"/>
          <a:stretch>
            <a:fillRect/>
          </a:stretch>
        </p:blipFill>
        <p:spPr>
          <a:xfrm>
            <a:off x="271084" y="1633331"/>
            <a:ext cx="5247196" cy="4558975"/>
          </a:xfrm>
          <a:prstGeom prst="rect">
            <a:avLst/>
          </a:prstGeom>
        </p:spPr>
      </p:pic>
      <p:sp>
        <p:nvSpPr>
          <p:cNvPr id="33" name="TextBox 32">
            <a:extLst>
              <a:ext uri="{FF2B5EF4-FFF2-40B4-BE49-F238E27FC236}">
                <a16:creationId xmlns:a16="http://schemas.microsoft.com/office/drawing/2014/main" id="{51A4C344-66C9-0F66-63C0-785174D27A3A}"/>
              </a:ext>
            </a:extLst>
          </p:cNvPr>
          <p:cNvSpPr txBox="1"/>
          <p:nvPr/>
        </p:nvSpPr>
        <p:spPr>
          <a:xfrm>
            <a:off x="0" y="6519289"/>
            <a:ext cx="12095922" cy="246221"/>
          </a:xfrm>
          <a:prstGeom prst="rect">
            <a:avLst/>
          </a:prstGeom>
          <a:noFill/>
        </p:spPr>
        <p:txBody>
          <a:bodyPr wrap="square">
            <a:spAutoFit/>
          </a:bodyPr>
          <a:lstStyle/>
          <a:p>
            <a:r>
              <a:rPr lang="en-US" sz="1000" dirty="0">
                <a:hlinkClick r:id="rId4"/>
              </a:rPr>
              <a:t>https://arxiv.org/pdf/2106.07198.pdf</a:t>
            </a:r>
            <a:r>
              <a:rPr lang="en-US" sz="1000" dirty="0"/>
              <a:t> </a:t>
            </a:r>
            <a:r>
              <a:rPr lang="en-IN" sz="1000" dirty="0"/>
              <a:t>Classical and Quantum Algorithms for Orthogonal Neural Networks.   Not accepted </a:t>
            </a:r>
            <a:r>
              <a:rPr lang="en-IN" sz="1000" dirty="0">
                <a:hlinkClick r:id="rId5"/>
              </a:rPr>
              <a:t>https://openreview.net/forum?id=t7y6MKiyiWx</a:t>
            </a:r>
            <a:r>
              <a:rPr lang="en-IN" sz="1000" b="1" dirty="0"/>
              <a:t> </a:t>
            </a:r>
            <a:endParaRPr lang="en-US" sz="1000" dirty="0"/>
          </a:p>
        </p:txBody>
      </p:sp>
      <p:pic>
        <p:nvPicPr>
          <p:cNvPr id="37" name="Content Placeholder 36" descr="Text, letter&#10;&#10;Description automatically generated">
            <a:extLst>
              <a:ext uri="{FF2B5EF4-FFF2-40B4-BE49-F238E27FC236}">
                <a16:creationId xmlns:a16="http://schemas.microsoft.com/office/drawing/2014/main" id="{E026845D-A507-2966-5F51-3A5B473A415D}"/>
              </a:ext>
            </a:extLst>
          </p:cNvPr>
          <p:cNvPicPr>
            <a:picLocks noGrp="1" noChangeAspect="1"/>
          </p:cNvPicPr>
          <p:nvPr>
            <p:ph idx="1"/>
          </p:nvPr>
        </p:nvPicPr>
        <p:blipFill>
          <a:blip r:embed="rId6"/>
          <a:stretch>
            <a:fillRect/>
          </a:stretch>
        </p:blipFill>
        <p:spPr>
          <a:xfrm>
            <a:off x="5518280" y="2358170"/>
            <a:ext cx="6008872" cy="3109295"/>
          </a:xfrm>
        </p:spPr>
      </p:pic>
      <p:pic>
        <p:nvPicPr>
          <p:cNvPr id="39" name="Picture 38" descr="Diagram&#10;&#10;Description automatically generated with low confidence">
            <a:extLst>
              <a:ext uri="{FF2B5EF4-FFF2-40B4-BE49-F238E27FC236}">
                <a16:creationId xmlns:a16="http://schemas.microsoft.com/office/drawing/2014/main" id="{6321E18E-A4B2-A148-AB66-0767B0938243}"/>
              </a:ext>
            </a:extLst>
          </p:cNvPr>
          <p:cNvPicPr>
            <a:picLocks noChangeAspect="1"/>
          </p:cNvPicPr>
          <p:nvPr/>
        </p:nvPicPr>
        <p:blipFill>
          <a:blip r:embed="rId7"/>
          <a:stretch>
            <a:fillRect/>
          </a:stretch>
        </p:blipFill>
        <p:spPr>
          <a:xfrm>
            <a:off x="5140592" y="5467465"/>
            <a:ext cx="6712335" cy="1056219"/>
          </a:xfrm>
          <a:prstGeom prst="rect">
            <a:avLst/>
          </a:prstGeom>
        </p:spPr>
      </p:pic>
    </p:spTree>
    <p:extLst>
      <p:ext uri="{BB962C8B-B14F-4D97-AF65-F5344CB8AC3E}">
        <p14:creationId xmlns:p14="http://schemas.microsoft.com/office/powerpoint/2010/main" val="1360260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36378</TotalTime>
  <Words>2848</Words>
  <Application>Microsoft Macintosh PowerPoint</Application>
  <PresentationFormat>Widescreen</PresentationFormat>
  <Paragraphs>192</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Open Sans</vt:lpstr>
      <vt:lpstr>Office Theme</vt:lpstr>
      <vt:lpstr>Quantum image  classification summary</vt:lpstr>
      <vt:lpstr>Medical image classification via quantum neural networks</vt:lpstr>
      <vt:lpstr>Datasets &amp; Task</vt:lpstr>
      <vt:lpstr>A parametrized quantum circuit for orthogonal neural networks</vt:lpstr>
      <vt:lpstr>Quantum data-loaders</vt:lpstr>
      <vt:lpstr>Quantum data-loaders</vt:lpstr>
      <vt:lpstr>Quantum-assisted Neural Networks</vt:lpstr>
      <vt:lpstr>Quantum Orthogonal Neural Network</vt:lpstr>
      <vt:lpstr>Quantum Orthogonal Neural Network</vt:lpstr>
      <vt:lpstr>CLASSICAL – QUANTUM  COUNTER PART</vt:lpstr>
      <vt:lpstr>RESULTS</vt:lpstr>
      <vt:lpstr>A Quantum-Classical Hybrid Method for Image Classification and Segmentation</vt:lpstr>
      <vt:lpstr>PAPER   GOAL  </vt:lpstr>
      <vt:lpstr>PIPELINE</vt:lpstr>
      <vt:lpstr>Quantum Data Encoding</vt:lpstr>
      <vt:lpstr>Quantum Image Classification &amp; Encoding</vt:lpstr>
      <vt:lpstr>Image Segmentation</vt:lpstr>
      <vt:lpstr>Next Papers to review</vt:lpstr>
      <vt:lpstr>Transfer learning in hybrid classical-quantum neural networks Andrea Mari, Thomas R. Bromley, Josh Izaac, Maria Schuld, and Nathan Killoran  </vt:lpstr>
      <vt:lpstr>Motivation</vt:lpstr>
      <vt:lpstr>Scope</vt:lpstr>
      <vt:lpstr>NISQ devices Limitations</vt:lpstr>
      <vt:lpstr>Dressed Quantum Circuit</vt:lpstr>
      <vt:lpstr>Transfer learning</vt:lpstr>
      <vt:lpstr>CQ transfer learning</vt:lpstr>
      <vt:lpstr>Quantum to classical transfer learning</vt:lpstr>
      <vt:lpstr>Quantum to quantum transfer learning</vt:lpstr>
      <vt:lpstr>Quantum Algorithms for Deep Convolutional Neural Networks</vt:lpstr>
      <vt:lpstr>Motivation &amp; results</vt:lpstr>
      <vt:lpstr>Encoding &amp; Layers</vt:lpstr>
      <vt:lpstr>PyTorch</vt:lpstr>
      <vt:lpstr>Pooling</vt:lpstr>
      <vt:lpstr>Quanvolutional Neural Networks: Powering Image Recognition with Quantum Circuits  </vt:lpstr>
      <vt:lpstr>What did they do</vt:lpstr>
      <vt:lpstr>Quanvolutional filter design</vt:lpstr>
      <vt:lpstr>PowerPoint Presentation</vt:lpstr>
      <vt:lpstr>Qauntum Advantage</vt:lpstr>
      <vt:lpstr>Solving Quantum Master Equations with Deep Quantum Neural Networks</vt:lpstr>
      <vt:lpstr>23rd Dec next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image  classification summary</dc:title>
  <dc:creator>Kavitha Yogaraj</dc:creator>
  <cp:lastModifiedBy>Kavitha Yogaraj</cp:lastModifiedBy>
  <cp:revision>7</cp:revision>
  <dcterms:created xsi:type="dcterms:W3CDTF">2022-11-21T04:11:55Z</dcterms:created>
  <dcterms:modified xsi:type="dcterms:W3CDTF">2023-05-08T16:01:22Z</dcterms:modified>
</cp:coreProperties>
</file>